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7"/>
  </p:sldMasterIdLst>
  <p:notesMasterIdLst>
    <p:notesMasterId r:id="rId27"/>
  </p:notesMasterIdLst>
  <p:handoutMasterIdLst>
    <p:handoutMasterId r:id="rId28"/>
  </p:handoutMasterIdLst>
  <p:sldIdLst>
    <p:sldId id="284" r:id="rId8"/>
    <p:sldId id="259" r:id="rId9"/>
    <p:sldId id="287" r:id="rId10"/>
    <p:sldId id="260" r:id="rId11"/>
    <p:sldId id="261" r:id="rId12"/>
    <p:sldId id="262" r:id="rId13"/>
    <p:sldId id="263" r:id="rId14"/>
    <p:sldId id="264" r:id="rId15"/>
    <p:sldId id="277" r:id="rId16"/>
    <p:sldId id="266" r:id="rId17"/>
    <p:sldId id="265" r:id="rId18"/>
    <p:sldId id="288" r:id="rId19"/>
    <p:sldId id="282" r:id="rId20"/>
    <p:sldId id="281" r:id="rId21"/>
    <p:sldId id="272" r:id="rId22"/>
    <p:sldId id="283" r:id="rId23"/>
    <p:sldId id="273" r:id="rId24"/>
    <p:sldId id="274" r:id="rId25"/>
    <p:sldId id="275" r:id="rId26"/>
  </p:sldIdLst>
  <p:sldSz cx="12192000" cy="6858000"/>
  <p:notesSz cx="6858000" cy="9144000"/>
  <p:embeddedFontLst>
    <p:embeddedFont>
      <p:font typeface="Mikado Ultra" panose="02000000000000000000" charset="0"/>
      <p:bold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Mikado Bold" panose="02000000000000000000" charset="0"/>
      <p:bold r:id="rId35"/>
      <p:boldItalic r:id="rId36"/>
    </p:embeddedFont>
    <p:embeddedFont>
      <p:font typeface="Mikado Medium" panose="02000000000000000000" charset="0"/>
      <p:regular r:id="rId37"/>
      <p:italic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  <p:embeddedFont>
      <p:font typeface="Mikado Black" panose="02000000000000000000" charset="0"/>
      <p:bold r:id="rId43"/>
      <p:boldItalic r:id="rId44"/>
    </p:embeddedFont>
    <p:embeddedFont>
      <p:font typeface="Mikado Regular" panose="02000000000000000000" charset="0"/>
      <p:regular r:id="rId45"/>
      <p: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776"/>
    <a:srgbClr val="00A1DE"/>
    <a:srgbClr val="00A198"/>
    <a:srgbClr val="5223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55" autoAdjust="0"/>
    <p:restoredTop sz="93979" autoAdjust="0"/>
  </p:normalViewPr>
  <p:slideViewPr>
    <p:cSldViewPr snapToObjects="1">
      <p:cViewPr varScale="1">
        <p:scale>
          <a:sx n="69" d="100"/>
          <a:sy n="69" d="100"/>
        </p:scale>
        <p:origin x="31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49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E7D66-2F29-7B43-909C-428E40D27DA4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3DB88-53F8-6945-916B-DD6D75A13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37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AAE07-E0E9-074D-A87E-C58C2302B7A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BBBF6-CDC3-794A-9D86-6379A88A7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94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22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13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55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28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BBBF6-CDC3-794A-9D86-6379A88A7D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073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23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22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60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86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84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69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83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artner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3812" cy="1751986"/>
          </a:xfrm>
          <a:prstGeom prst="rect">
            <a:avLst/>
          </a:prstGeom>
        </p:spPr>
      </p:pic>
      <p:pic>
        <p:nvPicPr>
          <p:cNvPr id="2" name="Picture 1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276" y="9141"/>
            <a:ext cx="2024724" cy="17702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7000" y="5486400"/>
            <a:ext cx="5168900" cy="11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9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-1"/>
            <a:ext cx="12192001" cy="57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73190"/>
            <a:ext cx="10515600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strike="noStrik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00468"/>
            <a:ext cx="10515600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456" y="5809987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01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12192001" cy="57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73190"/>
            <a:ext cx="10515600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00468"/>
            <a:ext cx="10515600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456" y="5809987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97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"/>
            <a:ext cx="12192000" cy="57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73190"/>
            <a:ext cx="10515600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00468"/>
            <a:ext cx="10515600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456" y="5809987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39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273190"/>
            <a:ext cx="10515600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Divider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00468"/>
            <a:ext cx="10515600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595959"/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456" y="5809987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71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303" y="334081"/>
            <a:ext cx="10998068" cy="934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303" y="2132856"/>
            <a:ext cx="10998068" cy="3356361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192000" cy="3340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27448" y="6093296"/>
            <a:ext cx="10469465" cy="0"/>
          </a:xfrm>
          <a:prstGeom prst="line">
            <a:avLst/>
          </a:prstGeom>
          <a:ln>
            <a:solidFill>
              <a:srgbClr val="5223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555303" y="1268760"/>
            <a:ext cx="10998068" cy="648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456" y="5809987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57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0"/>
            <a:ext cx="12192000" cy="334081"/>
          </a:xfrm>
          <a:prstGeom prst="rect">
            <a:avLst/>
          </a:prstGeom>
          <a:solidFill>
            <a:srgbClr val="00A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27448" y="6093296"/>
            <a:ext cx="10469465" cy="0"/>
          </a:xfrm>
          <a:prstGeom prst="line">
            <a:avLst/>
          </a:prstGeom>
          <a:ln>
            <a:solidFill>
              <a:srgbClr val="00A1D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55303" y="334081"/>
            <a:ext cx="10998068" cy="934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5303" y="2132856"/>
            <a:ext cx="10998068" cy="3356361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555303" y="1268760"/>
            <a:ext cx="10998068" cy="648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456" y="5809987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3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0"/>
            <a:ext cx="12192000" cy="334081"/>
          </a:xfrm>
          <a:prstGeom prst="rect">
            <a:avLst/>
          </a:prstGeom>
          <a:solidFill>
            <a:srgbClr val="00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27448" y="6093296"/>
            <a:ext cx="10469465" cy="0"/>
          </a:xfrm>
          <a:prstGeom prst="line">
            <a:avLst/>
          </a:prstGeom>
          <a:ln>
            <a:solidFill>
              <a:srgbClr val="00A19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55303" y="334081"/>
            <a:ext cx="10998068" cy="934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5303" y="2132856"/>
            <a:ext cx="10998068" cy="3356361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555303" y="1268760"/>
            <a:ext cx="10998068" cy="648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456" y="5809987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29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0"/>
            <a:ext cx="12192000" cy="334081"/>
          </a:xfrm>
          <a:prstGeom prst="rect">
            <a:avLst/>
          </a:prstGeom>
          <a:solidFill>
            <a:srgbClr val="E21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27448" y="6093296"/>
            <a:ext cx="10469465" cy="0"/>
          </a:xfrm>
          <a:prstGeom prst="line">
            <a:avLst/>
          </a:prstGeom>
          <a:ln>
            <a:solidFill>
              <a:srgbClr val="E217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55303" y="334081"/>
            <a:ext cx="10998068" cy="934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5303" y="2132856"/>
            <a:ext cx="10998068" cy="3356361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555303" y="1268760"/>
            <a:ext cx="10998068" cy="648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456" y="5809987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37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127448" y="6093296"/>
            <a:ext cx="104694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55303" y="334081"/>
            <a:ext cx="10998068" cy="934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55303" y="2132856"/>
            <a:ext cx="10998068" cy="3356361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0"/>
          </p:nvPr>
        </p:nvSpPr>
        <p:spPr>
          <a:xfrm>
            <a:off x="555303" y="1268760"/>
            <a:ext cx="10998068" cy="648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456" y="5809987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6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artners - Big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DSRC_Logo_couleur_F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800" y="0"/>
            <a:ext cx="3324459" cy="29066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7" y="0"/>
            <a:ext cx="3324457" cy="290666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9376" y="249289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5223AB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79376" y="378739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7000" y="5486400"/>
            <a:ext cx="5168900" cy="11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5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brary Program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9694" y="2606265"/>
            <a:ext cx="6771993" cy="738664"/>
          </a:xfrm>
          <a:solidFill>
            <a:schemeClr val="accent1"/>
          </a:solidFill>
          <a:effectLst/>
        </p:spPr>
        <p:txBody>
          <a:bodyPr wrap="square" lIns="274320" tIns="182880" rIns="274320" bIns="18288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Décrivez</a:t>
            </a:r>
            <a:r>
              <a:rPr lang="en-US" dirty="0" smtClean="0"/>
              <a:t> </a:t>
            </a:r>
            <a:r>
              <a:rPr lang="en-US" dirty="0" err="1" smtClean="0"/>
              <a:t>l’activité</a:t>
            </a:r>
            <a:r>
              <a:rPr lang="en-US" dirty="0" smtClean="0"/>
              <a:t> </a:t>
            </a:r>
            <a:r>
              <a:rPr lang="en-US" dirty="0" err="1" smtClean="0"/>
              <a:t>ici</a:t>
            </a:r>
            <a:endParaRPr lang="en-US" dirty="0" smtClean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192000" cy="334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27448" y="6093296"/>
            <a:ext cx="10469465" cy="0"/>
          </a:xfrm>
          <a:prstGeom prst="line">
            <a:avLst/>
          </a:prstGeom>
          <a:ln>
            <a:solidFill>
              <a:srgbClr val="E217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55303" y="334081"/>
            <a:ext cx="10998068" cy="934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200" baseline="0">
                <a:solidFill>
                  <a:schemeClr val="tx1"/>
                </a:solidFill>
                <a:effectLst/>
                <a:latin typeface="Mikado Black" panose="02000000000000000000" charset="0"/>
              </a:defRPr>
            </a:lvl1pPr>
          </a:lstStyle>
          <a:p>
            <a:r>
              <a:rPr lang="en-US" dirty="0" err="1" smtClean="0"/>
              <a:t>Cliquez</a:t>
            </a:r>
            <a:r>
              <a:rPr lang="en-US" dirty="0" smtClean="0"/>
              <a:t> pour </a:t>
            </a:r>
            <a:r>
              <a:rPr lang="en-US" dirty="0" err="1" smtClean="0"/>
              <a:t>écrire</a:t>
            </a:r>
            <a:r>
              <a:rPr lang="en-US" dirty="0" smtClean="0"/>
              <a:t> le nom de </a:t>
            </a:r>
            <a:r>
              <a:rPr lang="en-US" dirty="0" err="1" smtClean="0"/>
              <a:t>l’activité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7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53713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555303" y="1439501"/>
            <a:ext cx="3482975" cy="4191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Insérez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image </a:t>
            </a:r>
            <a:r>
              <a:rPr lang="en-US" dirty="0" err="1" smtClean="0"/>
              <a:t>ici</a:t>
            </a:r>
            <a:r>
              <a:rPr lang="en-US" dirty="0" smtClean="0"/>
              <a:t> (</a:t>
            </a:r>
            <a:r>
              <a:rPr lang="en-US" dirty="0" err="1" smtClean="0"/>
              <a:t>cliquez</a:t>
            </a:r>
            <a:r>
              <a:rPr lang="en-US" dirty="0" smtClean="0"/>
              <a:t> sur </a:t>
            </a:r>
            <a:r>
              <a:rPr lang="en-US" dirty="0" err="1" smtClean="0"/>
              <a:t>l’icône</a:t>
            </a:r>
            <a:r>
              <a:rPr lang="en-US" dirty="0" smtClean="0"/>
              <a:t> ci-</a:t>
            </a:r>
            <a:r>
              <a:rPr lang="en-US" dirty="0" err="1" smtClean="0"/>
              <a:t>dessous</a:t>
            </a:r>
            <a:r>
              <a:rPr lang="en-US" dirty="0" smtClean="0"/>
              <a:t>, </a:t>
            </a:r>
            <a:r>
              <a:rPr lang="en-US" dirty="0" err="1" smtClean="0"/>
              <a:t>puis</a:t>
            </a:r>
            <a:r>
              <a:rPr lang="en-US" dirty="0" smtClean="0"/>
              <a:t> </a:t>
            </a:r>
            <a:r>
              <a:rPr lang="en-US" dirty="0" err="1" smtClean="0"/>
              <a:t>sélectionnez</a:t>
            </a:r>
            <a:r>
              <a:rPr lang="en-US" dirty="0" smtClean="0"/>
              <a:t> </a:t>
            </a:r>
            <a:r>
              <a:rPr lang="en-US" dirty="0" err="1" smtClean="0"/>
              <a:t>l’image</a:t>
            </a:r>
            <a:r>
              <a:rPr lang="en-US" dirty="0" smtClean="0"/>
              <a:t> </a:t>
            </a:r>
            <a:r>
              <a:rPr lang="en-US" dirty="0" err="1" smtClean="0"/>
              <a:t>désirée</a:t>
            </a:r>
            <a:r>
              <a:rPr lang="en-US" dirty="0" smtClean="0"/>
              <a:t>).</a:t>
            </a:r>
            <a:endParaRPr lang="en-CA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267199" y="1439501"/>
            <a:ext cx="6705601" cy="691458"/>
          </a:xfrm>
          <a:solidFill>
            <a:schemeClr val="accent4"/>
          </a:solidFill>
        </p:spPr>
        <p:txBody>
          <a:bodyPr lIns="182880" tIns="182880" bIns="365760">
            <a:noAutofit/>
          </a:bodyPr>
          <a:lstStyle>
            <a:lvl1pPr marL="0" indent="0">
              <a:buNone/>
              <a:defRPr sz="3200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US" dirty="0" err="1" smtClean="0"/>
              <a:t>Écrivez</a:t>
            </a:r>
            <a:r>
              <a:rPr lang="en-US" dirty="0" smtClean="0"/>
              <a:t> la date </a:t>
            </a:r>
            <a:r>
              <a:rPr lang="en-US" dirty="0" err="1" smtClean="0"/>
              <a:t>ici</a:t>
            </a:r>
            <a:endParaRPr lang="en-CA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267199" y="2130959"/>
            <a:ext cx="6705601" cy="533400"/>
          </a:xfrm>
          <a:solidFill>
            <a:schemeClr val="accent4"/>
          </a:solidFill>
        </p:spPr>
        <p:txBody>
          <a:bodyPr lIns="182880" tIns="91440" rIns="274320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lvl="0"/>
            <a:r>
              <a:rPr lang="en-US" dirty="0" err="1" smtClean="0"/>
              <a:t>Écrivez</a:t>
            </a:r>
            <a:r>
              <a:rPr lang="en-US" dirty="0" smtClean="0"/>
              <a:t> </a:t>
            </a:r>
            <a:r>
              <a:rPr lang="en-US" dirty="0" err="1" smtClean="0"/>
              <a:t>l’heure</a:t>
            </a:r>
            <a:r>
              <a:rPr lang="en-US" dirty="0" smtClean="0"/>
              <a:t> </a:t>
            </a:r>
            <a:r>
              <a:rPr lang="en-US" dirty="0" err="1" smtClean="0"/>
              <a:t>ici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5847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6" name="Picture 5" descr="TDSRC_Logo_couleur_F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2367" y="0"/>
            <a:ext cx="2024724" cy="1770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3812" cy="17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Partner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68" y="18283"/>
            <a:ext cx="2003812" cy="1751986"/>
          </a:xfrm>
          <a:prstGeom prst="rect">
            <a:avLst/>
          </a:prstGeom>
        </p:spPr>
      </p:pic>
      <p:pic>
        <p:nvPicPr>
          <p:cNvPr id="14" name="Picture 13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276" y="9141"/>
            <a:ext cx="2024724" cy="17702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7000" y="5486400"/>
            <a:ext cx="5168900" cy="11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35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7" name="Picture 6" descr="TDSRC_Logo_couleur_F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276" y="9141"/>
            <a:ext cx="2024724" cy="17702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3812" cy="175198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7000" y="5486400"/>
            <a:ext cx="5168900" cy="11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35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artners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3" name="Picture 12" descr="TDSRC_Logo_couleur_F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276" y="9141"/>
            <a:ext cx="2024724" cy="17702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3812" cy="17519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7000" y="5486400"/>
            <a:ext cx="5168900" cy="11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80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7" name="Picture 6" descr="TDSRC_Logo_couleur_F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276" y="9141"/>
            <a:ext cx="2024724" cy="1770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3812" cy="17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14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artners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1" name="Picture 10" descr="TDSRC_Logo_couleur_F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276" y="9141"/>
            <a:ext cx="2024724" cy="17702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3812" cy="17519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7000" y="5486400"/>
            <a:ext cx="5168900" cy="11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08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7" name="Picture 6" descr="TDSRC_Logo_couleur_F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276" y="9141"/>
            <a:ext cx="2024724" cy="1770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3812" cy="17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0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38544"/>
            <a:ext cx="10515600" cy="3767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684442"/>
            <a:ext cx="10192657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CED660AE-8F72-5944-9C00-6D1D126577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7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26" r:id="rId2"/>
    <p:sldLayoutId id="2147483724" r:id="rId3"/>
    <p:sldLayoutId id="2147483729" r:id="rId4"/>
    <p:sldLayoutId id="2147483712" r:id="rId5"/>
    <p:sldLayoutId id="2147483722" r:id="rId6"/>
    <p:sldLayoutId id="2147483713" r:id="rId7"/>
    <p:sldLayoutId id="2147483721" r:id="rId8"/>
    <p:sldLayoutId id="2147483720" r:id="rId9"/>
    <p:sldLayoutId id="2147483651" r:id="rId10"/>
    <p:sldLayoutId id="2147483695" r:id="rId11"/>
    <p:sldLayoutId id="2147483696" r:id="rId12"/>
    <p:sldLayoutId id="2147483725" r:id="rId13"/>
    <p:sldLayoutId id="2147483718" r:id="rId14"/>
    <p:sldLayoutId id="2147483715" r:id="rId15"/>
    <p:sldLayoutId id="2147483716" r:id="rId16"/>
    <p:sldLayoutId id="2147483717" r:id="rId17"/>
    <p:sldLayoutId id="2147483704" r:id="rId18"/>
    <p:sldLayoutId id="2147483727" r:id="rId19"/>
    <p:sldLayoutId id="2147483730" r:id="rId2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 spc="0">
          <a:solidFill>
            <a:schemeClr val="tx1"/>
          </a:solidFill>
          <a:latin typeface="+mj-lt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Verdana" charset="0"/>
          <a:cs typeface="Verdan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Verdana" charset="0"/>
          <a:cs typeface="Verdan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Verdana" charset="0"/>
          <a:cs typeface="Verdan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Verdana" charset="0"/>
          <a:cs typeface="Verdan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10" Type="http://schemas.openxmlformats.org/officeDocument/2006/relationships/image" Target="../media/image45.jpeg"/><Relationship Id="rId4" Type="http://schemas.openxmlformats.org/officeDocument/2006/relationships/image" Target="../media/image39.png"/><Relationship Id="rId9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47.jpeg"/><Relationship Id="rId7" Type="http://schemas.openxmlformats.org/officeDocument/2006/relationships/image" Target="../media/image51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eg"/><Relationship Id="rId9" Type="http://schemas.openxmlformats.org/officeDocument/2006/relationships/image" Target="../media/image5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303706"/>
            <a:ext cx="11226800" cy="219209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Bold" panose="02000000000000000000" pitchFamily="50" charset="0"/>
              </a:rPr>
              <a:t>Club de lecture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Bold" panose="02000000000000000000" pitchFamily="50" charset="0"/>
              </a:rPr>
              <a:t>d’été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Bold" panose="02000000000000000000" pitchFamily="50" charset="0"/>
              </a:rPr>
              <a:t> TD 2023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kado Bold" panose="02000000000000000000" pitchFamily="50" charset="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Vis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l’aventure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!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27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9840" y="877823"/>
            <a:ext cx="10515600" cy="1292353"/>
          </a:xfrm>
        </p:spPr>
        <p:txBody>
          <a:bodyPr>
            <a:normAutofit fontScale="90000"/>
          </a:bodyPr>
          <a:lstStyle/>
          <a:p>
            <a:pPr lvl="0" algn="ctr"/>
            <a:r>
              <a:rPr lang="fr-FR" dirty="0" smtClean="0">
                <a:effectLst/>
              </a:rPr>
              <a:t/>
            </a:r>
            <a:br>
              <a:rPr lang="fr-FR" dirty="0" smtClean="0">
                <a:effectLst/>
              </a:rPr>
            </a:br>
            <a:r>
              <a:rPr lang="fr-FR" dirty="0">
                <a:effectLst/>
              </a:rPr>
              <a:t/>
            </a:r>
            <a:br>
              <a:rPr lang="fr-FR" dirty="0">
                <a:effectLst/>
              </a:rPr>
            </a:br>
            <a:r>
              <a:rPr lang="fr-FR" dirty="0" smtClean="0">
                <a:effectLst/>
              </a:rPr>
              <a:t>Quel </a:t>
            </a:r>
            <a:r>
              <a:rPr lang="fr-FR" dirty="0">
                <a:effectLst/>
              </a:rPr>
              <a:t>est le sport olympique préféré des </a:t>
            </a:r>
            <a:r>
              <a:rPr lang="fr-FR" dirty="0" smtClean="0">
                <a:effectLst/>
              </a:rPr>
              <a:t>grenouilles</a:t>
            </a:r>
            <a:r>
              <a:rPr lang="fr-FR" dirty="0">
                <a:effectLst/>
              </a:rPr>
              <a:t>?</a:t>
            </a:r>
            <a:r>
              <a:rPr lang="fr-FR" dirty="0"/>
              <a:t/>
            </a:r>
            <a:br>
              <a:rPr lang="fr-FR" dirty="0"/>
            </a:br>
            <a:endParaRPr lang="fr-CA" dirty="0">
              <a:effectLst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4400" y="4828397"/>
            <a:ext cx="10515600" cy="777193"/>
          </a:xfrm>
        </p:spPr>
        <p:txBody>
          <a:bodyPr>
            <a:normAutofit/>
          </a:bodyPr>
          <a:lstStyle/>
          <a:p>
            <a:pPr algn="ctr"/>
            <a:r>
              <a:rPr lang="fr-FR" sz="4800" dirty="0">
                <a:effectLst/>
              </a:rPr>
              <a:t>Le saut en </a:t>
            </a:r>
            <a:r>
              <a:rPr lang="fr-FR" sz="4800" dirty="0" smtClean="0">
                <a:effectLst/>
              </a:rPr>
              <a:t>longueur</a:t>
            </a:r>
            <a:endParaRPr lang="en-C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kado Regular" panose="02000000000000000000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25129" flipH="1">
            <a:off x="1133128" y="4898295"/>
            <a:ext cx="817418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0000">
            <a:off x="10547620" y="4900593"/>
            <a:ext cx="817418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990600"/>
            <a:ext cx="5646881" cy="411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2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0350" y="642766"/>
            <a:ext cx="11658600" cy="881234"/>
          </a:xfrm>
        </p:spPr>
        <p:txBody>
          <a:bodyPr>
            <a:normAutofit fontScale="90000"/>
          </a:bodyPr>
          <a:lstStyle/>
          <a:p>
            <a:pPr lvl="0" algn="ctr"/>
            <a:r>
              <a:rPr lang="fr-CA" dirty="0">
                <a:effectLst/>
              </a:rPr>
              <a:t>Qu’est-ce qui </a:t>
            </a:r>
            <a:r>
              <a:rPr lang="fr-CA" dirty="0" smtClean="0">
                <a:effectLst/>
              </a:rPr>
              <a:t>passe </a:t>
            </a:r>
            <a:r>
              <a:rPr lang="fr-CA" dirty="0">
                <a:effectLst/>
              </a:rPr>
              <a:t>à travers une fenêtre, </a:t>
            </a:r>
            <a:r>
              <a:rPr lang="fr-CA" dirty="0" smtClean="0">
                <a:effectLst/>
              </a:rPr>
              <a:t/>
            </a:r>
            <a:br>
              <a:rPr lang="fr-CA" dirty="0" smtClean="0">
                <a:effectLst/>
              </a:rPr>
            </a:br>
            <a:r>
              <a:rPr lang="fr-CA" dirty="0" smtClean="0">
                <a:effectLst/>
              </a:rPr>
              <a:t>mais </a:t>
            </a:r>
            <a:r>
              <a:rPr lang="fr-CA" dirty="0">
                <a:effectLst/>
              </a:rPr>
              <a:t>ne la </a:t>
            </a:r>
            <a:r>
              <a:rPr lang="fr-CA" dirty="0" smtClean="0">
                <a:effectLst/>
              </a:rPr>
              <a:t>brise </a:t>
            </a:r>
            <a:r>
              <a:rPr lang="fr-CA" dirty="0">
                <a:effectLst/>
              </a:rPr>
              <a:t>pas?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-12700" y="4785407"/>
            <a:ext cx="12204700" cy="777193"/>
          </a:xfrm>
        </p:spPr>
        <p:txBody>
          <a:bodyPr>
            <a:normAutofit/>
          </a:bodyPr>
          <a:lstStyle/>
          <a:p>
            <a:pPr algn="ctr"/>
            <a:r>
              <a:rPr lang="en-CA" sz="4800" dirty="0" smtClean="0">
                <a:latin typeface="Mikado Regular" panose="02000000000000000000" pitchFamily="50" charset="0"/>
              </a:rPr>
              <a:t>Les </a:t>
            </a:r>
            <a:r>
              <a:rPr lang="en-CA" sz="4800" dirty="0" err="1" smtClean="0">
                <a:latin typeface="Mikado Regular" panose="02000000000000000000" pitchFamily="50" charset="0"/>
              </a:rPr>
              <a:t>rayons</a:t>
            </a:r>
            <a:r>
              <a:rPr lang="en-CA" sz="4800" dirty="0" smtClean="0">
                <a:latin typeface="Mikado Regular" panose="02000000000000000000" pitchFamily="50" charset="0"/>
              </a:rPr>
              <a:t> du </a:t>
            </a:r>
            <a:r>
              <a:rPr lang="en-CA" sz="4800" dirty="0" err="1" smtClean="0">
                <a:latin typeface="Mikado Regular" panose="02000000000000000000" pitchFamily="50" charset="0"/>
              </a:rPr>
              <a:t>soleil</a:t>
            </a:r>
            <a:endParaRPr lang="en-C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kado Regular" panose="02000000000000000000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25129" flipH="1">
            <a:off x="2164254" y="4847709"/>
            <a:ext cx="817418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0000">
            <a:off x="9285162" y="4850007"/>
            <a:ext cx="817418" cy="609600"/>
          </a:xfrm>
          <a:prstGeom prst="rect">
            <a:avLst/>
          </a:prstGeom>
        </p:spPr>
      </p:pic>
      <p:pic>
        <p:nvPicPr>
          <p:cNvPr id="1026" name="Picture 2" descr="https://images.prismic.io/tdsrcstaff/ea1398fd-e660-4a5d-a2c9-6d3df7207fba_17-01-joke-jpg.jpg?auto=compress,form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1168"/>
            <a:ext cx="3060700" cy="293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28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1850" y="228600"/>
            <a:ext cx="10979150" cy="1292353"/>
          </a:xfrm>
        </p:spPr>
        <p:txBody>
          <a:bodyPr>
            <a:normAutofit fontScale="90000"/>
          </a:bodyPr>
          <a:lstStyle/>
          <a:p>
            <a:pPr lvl="0" algn="ctr"/>
            <a:r>
              <a:rPr lang="fr-FR" dirty="0">
                <a:effectLst/>
              </a:rPr>
              <a:t>Qu'est-ce que maman araignée a dit à bébé araignée ?</a:t>
            </a:r>
            <a:endParaRPr lang="fr-CA" dirty="0">
              <a:effectLst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27100" y="4861865"/>
            <a:ext cx="10515600" cy="777193"/>
          </a:xfrm>
        </p:spPr>
        <p:txBody>
          <a:bodyPr>
            <a:normAutofit/>
          </a:bodyPr>
          <a:lstStyle/>
          <a:p>
            <a:pPr algn="ctr"/>
            <a:r>
              <a:rPr lang="fr-FR" sz="4400" dirty="0">
                <a:effectLst/>
              </a:rPr>
              <a:t>Vous passez trop de temps sur le Web</a:t>
            </a:r>
            <a:endParaRPr lang="en-CA" sz="8000" dirty="0">
              <a:latin typeface="Mikado Regular" panose="02000000000000000000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25129" flipH="1">
            <a:off x="675928" y="4889056"/>
            <a:ext cx="817418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0000">
            <a:off x="10903221" y="4882843"/>
            <a:ext cx="817418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126417"/>
            <a:ext cx="5142990" cy="490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8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A198"/>
                </a:solidFill>
              </a:rPr>
              <a:t>Duel des livres</a:t>
            </a:r>
            <a:endParaRPr lang="en-CA" dirty="0">
              <a:solidFill>
                <a:srgbClr val="00A198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2485096"/>
            <a:ext cx="3733799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365760" rIns="274320" bIns="18288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fr-029" dirty="0"/>
              <a:t>Choisis ton livre préféré et aide-le à devenir </a:t>
            </a:r>
            <a:r>
              <a:rPr lang="fr-029" dirty="0" smtClean="0"/>
              <a:t>champion!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>
              <a:latin typeface="Mikado Regular" panose="02000000000000000000" pitchFamily="50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CA" dirty="0" smtClean="0">
                <a:latin typeface="Mikado Regular" panose="02000000000000000000" pitchFamily="50" charset="0"/>
              </a:rPr>
              <a:t>Vote chaque semaine </a:t>
            </a:r>
            <a:br>
              <a:rPr lang="fr-CA" dirty="0" smtClean="0">
                <a:latin typeface="Mikado Regular" panose="02000000000000000000" pitchFamily="50" charset="0"/>
              </a:rPr>
            </a:br>
            <a:r>
              <a:rPr lang="fr-CA" dirty="0" smtClean="0">
                <a:latin typeface="Mikado Regular" panose="02000000000000000000" pitchFamily="50" charset="0"/>
              </a:rPr>
              <a:t>lors d’un nouveau duel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Mikado Regular" panose="02000000000000000000" pitchFamily="50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CA" dirty="0" smtClean="0">
                <a:latin typeface="Mikado Regular" panose="02000000000000000000" pitchFamily="50" charset="0"/>
              </a:rPr>
              <a:t>Tu peux lire tous les livres </a:t>
            </a:r>
            <a:br>
              <a:rPr lang="fr-CA" dirty="0" smtClean="0">
                <a:latin typeface="Mikado Regular" panose="02000000000000000000" pitchFamily="50" charset="0"/>
              </a:rPr>
            </a:br>
            <a:r>
              <a:rPr lang="fr-CA" dirty="0" smtClean="0">
                <a:latin typeface="Mikado Regular" panose="02000000000000000000" pitchFamily="50" charset="0"/>
              </a:rPr>
              <a:t>du duel sur notre site Web, </a:t>
            </a:r>
            <a:br>
              <a:rPr lang="fr-CA" dirty="0" smtClean="0">
                <a:latin typeface="Mikado Regular" panose="02000000000000000000" pitchFamily="50" charset="0"/>
              </a:rPr>
            </a:br>
            <a:r>
              <a:rPr lang="fr-CA" dirty="0" smtClean="0">
                <a:latin typeface="Mikado Regular" panose="02000000000000000000" pitchFamily="50" charset="0"/>
              </a:rPr>
              <a:t>en version numérique</a:t>
            </a:r>
          </a:p>
        </p:txBody>
      </p:sp>
      <p:pic>
        <p:nvPicPr>
          <p:cNvPr id="3074" name="Picture 2" descr="https://s3.amazonaws.com/assets.tdsrc.ca/uploads/book/cover/39382/medium_production/a015f3ddc6ec2dc6d2f0a8c063e713f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173" y="2018248"/>
            <a:ext cx="190500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3.amazonaws.com/assets.tdsrc.ca/uploads/book/cover/39324/medium_production/083ae692a5509ad7b71f41955448f71c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213" y="1435987"/>
            <a:ext cx="1413733" cy="206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3.amazonaws.com/assets.tdsrc.ca/uploads/book/cover/39370/medium_production/cab9a1a3c16c5d5a8c6dbf02c31cf87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986" y="1475783"/>
            <a:ext cx="1519531" cy="197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3.amazonaws.com/assets.tdsrc.ca/uploads/book/cover/39365/medium_production/4dac1ab54b0e13002d483b05bd80b29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557" y="1508454"/>
            <a:ext cx="1712584" cy="199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3.amazonaws.com/assets.tdsrc.ca/uploads/book/cover/39323/medium_production/e548a4f26d616b7dd71bd6614efc1fe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141" y="3619107"/>
            <a:ext cx="1600641" cy="225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s3.amazonaws.com/assets.tdsrc.ca/uploads/book/cover/39320/medium_production/7cf181427aca6c45a13000741f65bc1c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923" y="3649126"/>
            <a:ext cx="19050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s3.amazonaws.com/assets.tdsrc.ca/uploads/book/cover/39390/medium_production/93e78fc8393d67c41bcfcbbc0d56b93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674183"/>
            <a:ext cx="1730869" cy="196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s3.amazonaws.com/assets.tdsrc.ca/uploads/book/cover/39392/medium_production/08da752c0ca91b5669f0adbf5672a957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087" y="3649126"/>
            <a:ext cx="13620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47" y="897366"/>
            <a:ext cx="2505303" cy="224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0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Questions quiz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0" y="1675372"/>
            <a:ext cx="6629400" cy="369595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 smtClean="0"/>
          </a:p>
          <a:p>
            <a:r>
              <a:rPr lang="fr-029" sz="2800" dirty="0" smtClean="0">
                <a:latin typeface="Mikado Bold" panose="02000000000000000000" charset="0"/>
              </a:rPr>
              <a:t>Combien </a:t>
            </a:r>
            <a:r>
              <a:rPr lang="fr-029" sz="2800" dirty="0">
                <a:latin typeface="Mikado Bold" panose="02000000000000000000" charset="0"/>
              </a:rPr>
              <a:t>de temps a duré </a:t>
            </a:r>
            <a:r>
              <a:rPr lang="fr-029" sz="2800" dirty="0" smtClean="0">
                <a:latin typeface="Mikado Bold" panose="02000000000000000000" charset="0"/>
              </a:rPr>
              <a:t/>
            </a:r>
            <a:br>
              <a:rPr lang="fr-029" sz="2800" dirty="0" smtClean="0">
                <a:latin typeface="Mikado Bold" panose="02000000000000000000" charset="0"/>
              </a:rPr>
            </a:br>
            <a:r>
              <a:rPr lang="fr-029" sz="2800" dirty="0" smtClean="0">
                <a:latin typeface="Mikado Bold" panose="02000000000000000000" charset="0"/>
              </a:rPr>
              <a:t>le </a:t>
            </a:r>
            <a:r>
              <a:rPr lang="fr-029" sz="2800" dirty="0">
                <a:latin typeface="Mikado Bold" panose="02000000000000000000" charset="0"/>
              </a:rPr>
              <a:t>plus </a:t>
            </a:r>
            <a:r>
              <a:rPr lang="fr-029" sz="2800" dirty="0" smtClean="0">
                <a:latin typeface="Mikado Bold" panose="02000000000000000000" charset="0"/>
              </a:rPr>
              <a:t>long match </a:t>
            </a:r>
            <a:r>
              <a:rPr lang="fr-029" sz="2800" dirty="0">
                <a:latin typeface="Mikado Bold" panose="02000000000000000000" charset="0"/>
              </a:rPr>
              <a:t>de tennis</a:t>
            </a:r>
            <a:r>
              <a:rPr lang="fr-029" sz="2800" dirty="0" smtClean="0">
                <a:latin typeface="Mikado Bold" panose="02000000000000000000" charset="0"/>
              </a:rPr>
              <a:t>?</a:t>
            </a:r>
          </a:p>
          <a:p>
            <a:endParaRPr lang="en-CA" dirty="0">
              <a:latin typeface="Mikado Bold" panose="02000000000000000000" charset="0"/>
            </a:endParaRPr>
          </a:p>
          <a:p>
            <a:pPr lvl="1"/>
            <a:r>
              <a:rPr lang="en-CA" sz="2800" dirty="0" smtClean="0">
                <a:latin typeface="Mikado Bold" panose="02000000000000000000" charset="0"/>
              </a:rPr>
              <a:t>a) 3 </a:t>
            </a:r>
            <a:r>
              <a:rPr lang="en-CA" sz="2800" dirty="0" err="1" smtClean="0">
                <a:latin typeface="Mikado Bold" panose="02000000000000000000" charset="0"/>
              </a:rPr>
              <a:t>heures</a:t>
            </a:r>
            <a:endParaRPr lang="en-CA" sz="2800" dirty="0">
              <a:latin typeface="Mikado Bold" panose="02000000000000000000" charset="0"/>
            </a:endParaRPr>
          </a:p>
          <a:p>
            <a:pPr lvl="1"/>
            <a:r>
              <a:rPr lang="en-CA" sz="2800" dirty="0" smtClean="0">
                <a:latin typeface="Mikado Bold" panose="02000000000000000000" charset="0"/>
              </a:rPr>
              <a:t>b) 6 </a:t>
            </a:r>
            <a:r>
              <a:rPr lang="en-CA" sz="2800" dirty="0" err="1" smtClean="0">
                <a:latin typeface="Mikado Bold" panose="02000000000000000000" charset="0"/>
              </a:rPr>
              <a:t>heures</a:t>
            </a:r>
            <a:endParaRPr lang="en-CA" sz="2800" dirty="0">
              <a:latin typeface="Mikado Bold" panose="02000000000000000000" charset="0"/>
            </a:endParaRPr>
          </a:p>
          <a:p>
            <a:pPr lvl="1"/>
            <a:r>
              <a:rPr lang="en-CA" sz="2800" dirty="0" smtClean="0">
                <a:latin typeface="Mikado Bold" panose="02000000000000000000" charset="0"/>
              </a:rPr>
              <a:t>c) 9 </a:t>
            </a:r>
            <a:r>
              <a:rPr lang="en-CA" sz="2800" dirty="0" err="1" smtClean="0">
                <a:latin typeface="Mikado Bold" panose="02000000000000000000" charset="0"/>
              </a:rPr>
              <a:t>heures</a:t>
            </a:r>
            <a:r>
              <a:rPr lang="en-CA" sz="2800" dirty="0" smtClean="0">
                <a:latin typeface="Mikado Bold" panose="02000000000000000000" charset="0"/>
              </a:rPr>
              <a:t> </a:t>
            </a:r>
          </a:p>
          <a:p>
            <a:pPr lvl="1"/>
            <a:r>
              <a:rPr lang="en-CA" sz="2800" dirty="0" smtClean="0">
                <a:latin typeface="Mikado Bold" panose="02000000000000000000" charset="0"/>
              </a:rPr>
              <a:t>d) 11 </a:t>
            </a:r>
            <a:r>
              <a:rPr lang="en-CA" sz="2800" dirty="0" err="1" smtClean="0">
                <a:latin typeface="Mikado Bold" panose="02000000000000000000" charset="0"/>
              </a:rPr>
              <a:t>heures</a:t>
            </a:r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7162800" y="4648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Bonne </a:t>
            </a:r>
            <a:r>
              <a:rPr lang="en-US" b="1" dirty="0" err="1" smtClean="0"/>
              <a:t>réponse</a:t>
            </a:r>
            <a:r>
              <a:rPr lang="en-US" b="1" dirty="0" smtClean="0"/>
              <a:t>!</a:t>
            </a:r>
            <a:endParaRPr lang="en-CA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5061466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Une</a:t>
            </a:r>
            <a:r>
              <a:rPr lang="en-US" dirty="0" smtClean="0"/>
              <a:t> nouvelle question quiz </a:t>
            </a:r>
            <a:r>
              <a:rPr lang="en-US" dirty="0" err="1" smtClean="0"/>
              <a:t>paraîtra</a:t>
            </a:r>
            <a:r>
              <a:rPr lang="en-US" dirty="0" smtClean="0"/>
              <a:t> </a:t>
            </a:r>
            <a:r>
              <a:rPr lang="en-US" dirty="0" err="1" smtClean="0"/>
              <a:t>chaque</a:t>
            </a:r>
            <a:r>
              <a:rPr lang="en-US" dirty="0" smtClean="0"/>
              <a:t> </a:t>
            </a:r>
            <a:r>
              <a:rPr lang="en-US" dirty="0" err="1" smtClean="0"/>
              <a:t>semaine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sur le site Web!</a:t>
            </a:r>
            <a:endParaRPr lang="en-CA" dirty="0"/>
          </a:p>
        </p:txBody>
      </p:sp>
      <p:pic>
        <p:nvPicPr>
          <p:cNvPr id="4098" name="Picture 2" descr="https://images.prismic.io/tdsrcstaff/5026c9ff-c69a-4a98-a1d9-f6ed65bab2af_20-06-French-pre-notebook+write-jpg.jpg?auto=compress,for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3" y="1284272"/>
            <a:ext cx="3930406" cy="364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51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619" y="2622582"/>
            <a:ext cx="1244985" cy="12449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Lis et critique des livres</a:t>
            </a:r>
            <a:endParaRPr lang="en-CA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37" y="1991961"/>
            <a:ext cx="5486400" cy="277148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7" name="Picture 6" descr="Image result for arrow curve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237539" flipV="1">
            <a:off x="2002618" y="4673453"/>
            <a:ext cx="1285607" cy="124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5800" y="5486642"/>
            <a:ext cx="1730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Critique des livres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6553200" y="147626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Lis de super livres sur le Web (</a:t>
            </a:r>
            <a:r>
              <a:rPr lang="en-US" dirty="0" err="1" smtClean="0"/>
              <a:t>gratuitement</a:t>
            </a:r>
            <a:r>
              <a:rPr lang="en-US" dirty="0" smtClean="0"/>
              <a:t> et tout </a:t>
            </a:r>
            <a:r>
              <a:rPr lang="en-US" dirty="0" err="1" smtClean="0"/>
              <a:t>l’été</a:t>
            </a:r>
            <a:r>
              <a:rPr lang="en-US" dirty="0" smtClean="0"/>
              <a:t>)</a:t>
            </a:r>
            <a:endParaRPr lang="en-CA" dirty="0"/>
          </a:p>
        </p:txBody>
      </p:sp>
      <p:pic>
        <p:nvPicPr>
          <p:cNvPr id="13" name="Picture 12" descr="Image result for arrow curve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13493" flipV="1">
            <a:off x="7510595" y="2002027"/>
            <a:ext cx="1285607" cy="124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3318" y="2539470"/>
            <a:ext cx="1246693" cy="16097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7300" y="3245074"/>
            <a:ext cx="1272196" cy="12213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1016" y="4149260"/>
            <a:ext cx="1548995" cy="15489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3383" y="3930226"/>
            <a:ext cx="1514238" cy="15142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5816" y="4495800"/>
            <a:ext cx="1495200" cy="14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6606642" y="3990830"/>
            <a:ext cx="5362449" cy="102229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ectangle 26"/>
          <p:cNvSpPr/>
          <p:nvPr/>
        </p:nvSpPr>
        <p:spPr>
          <a:xfrm>
            <a:off x="6638969" y="589021"/>
            <a:ext cx="4873408" cy="76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ectangle 25"/>
          <p:cNvSpPr/>
          <p:nvPr/>
        </p:nvSpPr>
        <p:spPr>
          <a:xfrm>
            <a:off x="762000" y="1773189"/>
            <a:ext cx="5204804" cy="7620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096000" cy="114540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rgbClr val="0070C0"/>
                </a:solidFill>
              </a:rPr>
              <a:t>Encore plus de </a:t>
            </a:r>
            <a:r>
              <a:rPr lang="en-US" dirty="0" err="1" smtClean="0">
                <a:solidFill>
                  <a:srgbClr val="0070C0"/>
                </a:solidFill>
              </a:rPr>
              <a:t>plaisir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br>
              <a:rPr lang="en-US" smtClean="0">
                <a:solidFill>
                  <a:srgbClr val="0070C0"/>
                </a:solidFill>
              </a:rPr>
            </a:br>
            <a:r>
              <a:rPr lang="en-US" smtClean="0">
                <a:solidFill>
                  <a:srgbClr val="0070C0"/>
                </a:solidFill>
              </a:rPr>
              <a:t>en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ligne</a:t>
            </a:r>
            <a:r>
              <a:rPr lang="en-US" dirty="0">
                <a:solidFill>
                  <a:srgbClr val="0070C0"/>
                </a:solidFill>
              </a:rPr>
              <a:t>!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0192" y="5325047"/>
            <a:ext cx="1977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Drôles</a:t>
            </a:r>
            <a:r>
              <a:rPr lang="en-US" dirty="0" smtClean="0"/>
              <a:t> </a:t>
            </a:r>
            <a:r>
              <a:rPr lang="en-US" dirty="0" err="1" smtClean="0"/>
              <a:t>d’histoires</a:t>
            </a:r>
            <a:endParaRPr lang="en-CA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0" y="1899527"/>
            <a:ext cx="5228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Écris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propres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histoires</a:t>
            </a:r>
            <a:endParaRPr lang="en-CA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913127" y="5325047"/>
            <a:ext cx="225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Histoires</a:t>
            </a:r>
            <a:r>
              <a:rPr lang="en-US" dirty="0" smtClean="0"/>
              <a:t> à </a:t>
            </a:r>
            <a:r>
              <a:rPr lang="en-US" dirty="0" err="1" smtClean="0"/>
              <a:t>finir</a:t>
            </a:r>
            <a:endParaRPr lang="en-CA" dirty="0"/>
          </a:p>
        </p:txBody>
      </p:sp>
      <p:sp>
        <p:nvSpPr>
          <p:cNvPr id="22" name="TextBox 21"/>
          <p:cNvSpPr txBox="1"/>
          <p:nvPr/>
        </p:nvSpPr>
        <p:spPr>
          <a:xfrm>
            <a:off x="6602470" y="695398"/>
            <a:ext cx="4946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Imprime</a:t>
            </a:r>
            <a:r>
              <a:rPr lang="en-US" sz="2800" b="1" dirty="0" smtClean="0"/>
              <a:t> </a:t>
            </a:r>
            <a:r>
              <a:rPr lang="en-US" sz="2800" b="1" dirty="0"/>
              <a:t>d</a:t>
            </a:r>
            <a:r>
              <a:rPr lang="en-US" sz="2800" b="1" dirty="0" smtClean="0"/>
              <a:t>es pages à </a:t>
            </a:r>
            <a:r>
              <a:rPr lang="en-US" sz="2800" b="1" dirty="0" err="1" smtClean="0"/>
              <a:t>colorier</a:t>
            </a:r>
            <a:r>
              <a:rPr lang="en-US" sz="2800" b="1" dirty="0" smtClean="0"/>
              <a:t> </a:t>
            </a:r>
            <a:endParaRPr lang="en-CA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580909" y="3223437"/>
            <a:ext cx="53751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Note </a:t>
            </a:r>
            <a:r>
              <a:rPr lang="en-US" sz="2800" b="1" dirty="0" err="1" smtClean="0"/>
              <a:t>tes</a:t>
            </a:r>
            <a:r>
              <a:rPr lang="en-US" sz="2800" b="1" dirty="0" smtClean="0"/>
              <a:t> lectures </a:t>
            </a:r>
            <a:r>
              <a:rPr lang="en-US" sz="2800" b="1" dirty="0" err="1" smtClean="0"/>
              <a:t>dans</a:t>
            </a:r>
            <a:r>
              <a:rPr lang="en-US" sz="2800" b="1" dirty="0" smtClean="0"/>
              <a:t> ton carnet </a:t>
            </a:r>
            <a:r>
              <a:rPr lang="en-US" sz="2800" b="1" dirty="0" err="1" smtClean="0"/>
              <a:t>en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ligne</a:t>
            </a:r>
            <a:r>
              <a:rPr lang="en-US" sz="2800" b="1" dirty="0" smtClean="0"/>
              <a:t> </a:t>
            </a:r>
            <a:endParaRPr lang="en-CA" sz="2800" b="1" dirty="0"/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685" y="2650099"/>
            <a:ext cx="2716305" cy="271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5453" y="2795239"/>
            <a:ext cx="2576064" cy="255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189029">
            <a:off x="7065959" y="1618217"/>
            <a:ext cx="1351328" cy="17553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4395">
            <a:off x="8679599" y="1701776"/>
            <a:ext cx="1178515" cy="15282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0112">
            <a:off x="9922551" y="1356059"/>
            <a:ext cx="1618663" cy="20970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08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0366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771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06867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4"/>
                </a:solidFill>
                <a:latin typeface="Mikado Bold" panose="02000000000000000000" charset="0"/>
              </a:rPr>
              <a:t>Nahid</a:t>
            </a:r>
            <a:r>
              <a:rPr lang="en-US" dirty="0" smtClean="0">
                <a:solidFill>
                  <a:schemeClr val="accent4"/>
                </a:solidFill>
                <a:latin typeface="Mikado Bold" panose="02000000000000000000" charset="0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Mikado Bold" panose="02000000000000000000" charset="0"/>
              </a:rPr>
              <a:t>Kazemi</a:t>
            </a:r>
            <a:endParaRPr lang="en-CA" dirty="0">
              <a:solidFill>
                <a:schemeClr val="accent4"/>
              </a:solidFill>
              <a:latin typeface="Mikado Bold" panose="0200000000000000000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55303" y="1268760"/>
            <a:ext cx="10998068" cy="648072"/>
          </a:xfrm>
        </p:spPr>
        <p:txBody>
          <a:bodyPr>
            <a:normAutofit/>
          </a:bodyPr>
          <a:lstStyle/>
          <a:p>
            <a:r>
              <a:rPr lang="en-US" sz="2200" dirty="0" err="1" smtClean="0">
                <a:latin typeface="Mikado Regular" panose="02000000000000000000" charset="0"/>
              </a:rPr>
              <a:t>Illustrateur</a:t>
            </a:r>
            <a:r>
              <a:rPr lang="en-US" sz="2200" dirty="0" smtClean="0">
                <a:latin typeface="Mikado Regular" panose="02000000000000000000" charset="0"/>
              </a:rPr>
              <a:t> du Club de 2023</a:t>
            </a:r>
            <a:endParaRPr lang="en-CA" sz="2200" dirty="0">
              <a:latin typeface="Mikado Regular" panose="02000000000000000000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62685" y="2309142"/>
            <a:ext cx="6898347" cy="2816156"/>
          </a:xfrm>
          <a:prstGeom prst="rect">
            <a:avLst/>
          </a:prstGeom>
          <a:solidFill>
            <a:srgbClr val="FBDA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365760" rIns="274320" bIns="22860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Nahid</a:t>
            </a:r>
            <a:r>
              <a:rPr lang="fr-FR" dirty="0"/>
              <a:t> nous arrive de l’Iran, un pays riche d’histoires fascinantes et mystérieuses.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 </a:t>
            </a:r>
            <a:r>
              <a:rPr lang="en-US" dirty="0" err="1" smtClean="0"/>
              <a:t>peut</a:t>
            </a:r>
            <a:r>
              <a:rPr lang="en-US" dirty="0" smtClean="0"/>
              <a:t> </a:t>
            </a:r>
            <a:r>
              <a:rPr lang="en-US" dirty="0" err="1" smtClean="0"/>
              <a:t>voir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es</a:t>
            </a:r>
            <a:r>
              <a:rPr lang="en-US" dirty="0" smtClean="0"/>
              <a:t> illustrations </a:t>
            </a:r>
            <a:r>
              <a:rPr lang="en-US" dirty="0" err="1" smtClean="0"/>
              <a:t>dans</a:t>
            </a:r>
            <a:r>
              <a:rPr lang="en-US" dirty="0" smtClean="0"/>
              <a:t> les carnets du Club, </a:t>
            </a:r>
            <a:br>
              <a:rPr lang="en-US" dirty="0" smtClean="0"/>
            </a:br>
            <a:r>
              <a:rPr lang="en-US" dirty="0" smtClean="0"/>
              <a:t>sur les </a:t>
            </a:r>
            <a:r>
              <a:rPr lang="en-US" dirty="0" err="1" smtClean="0"/>
              <a:t>autocollants</a:t>
            </a:r>
            <a:r>
              <a:rPr lang="en-US" dirty="0" smtClean="0"/>
              <a:t> et sur </a:t>
            </a:r>
            <a:r>
              <a:rPr lang="en-US" dirty="0" err="1" smtClean="0"/>
              <a:t>notre</a:t>
            </a:r>
            <a:r>
              <a:rPr lang="en-US" dirty="0" smtClean="0"/>
              <a:t> site Web.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latin typeface="Mikado Regular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Nahid</a:t>
            </a:r>
            <a:r>
              <a:rPr lang="fr-FR" dirty="0"/>
              <a:t> vit à Montréal, au Québec, et parle trois langues : l’anglais, le français et le persan.</a:t>
            </a:r>
            <a:endParaRPr lang="en-US" dirty="0" smtClean="0">
              <a:latin typeface="Mikado Regular" panose="02000000000000000000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38303" y="1630896"/>
            <a:ext cx="6878320" cy="70364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74320" tIns="182880" bIns="182880" rtlCol="0" anchor="ctr"/>
          <a:lstStyle/>
          <a:p>
            <a:pPr lvl="0"/>
            <a:r>
              <a:rPr lang="en-US" sz="28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Bold" panose="02000000000000000000" charset="0"/>
              </a:rPr>
              <a:t>À propos de </a:t>
            </a:r>
            <a:r>
              <a:rPr lang="en-US" sz="2800" b="1" cap="smal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Bold" panose="02000000000000000000" charset="0"/>
              </a:rPr>
              <a:t>Nahid</a:t>
            </a:r>
            <a:r>
              <a:rPr lang="en-US" sz="28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Bold" panose="02000000000000000000" charset="0"/>
              </a:rPr>
              <a:t> </a:t>
            </a:r>
            <a:r>
              <a:rPr lang="en-US" sz="2800" b="1" cap="smal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Bold" panose="02000000000000000000" charset="0"/>
              </a:rPr>
              <a:t>Kazemi</a:t>
            </a:r>
            <a:endParaRPr lang="en-US" sz="22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kado Bold" panose="02000000000000000000" charset="0"/>
            </a:endParaRPr>
          </a:p>
        </p:txBody>
      </p:sp>
      <p:pic>
        <p:nvPicPr>
          <p:cNvPr id="1026" name="Picture 2" descr="width=2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07173"/>
            <a:ext cx="2599887" cy="346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Sour Cherry 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7973">
            <a:off x="8366987" y="4838796"/>
            <a:ext cx="1308635" cy="1745565"/>
          </a:xfrm>
          <a:prstGeom prst="rect">
            <a:avLst/>
          </a:prstGeom>
          <a:noFill/>
          <a:ln w="19050">
            <a:solidFill>
              <a:srgbClr val="00A1D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hahrzad and the Angry King: Kazemi, Nahid: 9781592703524: Books - Amazon.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8673">
            <a:off x="9742733" y="4752380"/>
            <a:ext cx="1402875" cy="1790370"/>
          </a:xfrm>
          <a:prstGeom prst="rect">
            <a:avLst/>
          </a:prstGeom>
          <a:noFill/>
          <a:ln w="19050">
            <a:solidFill>
              <a:srgbClr val="E2177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0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Julien </a:t>
            </a:r>
            <a:r>
              <a:rPr lang="en-US" dirty="0" err="1" smtClean="0">
                <a:solidFill>
                  <a:schemeClr val="accent1"/>
                </a:solidFill>
              </a:rPr>
              <a:t>Castani</a:t>
            </a:r>
            <a:r>
              <a:rPr lang="en-CA" dirty="0" smtClean="0">
                <a:solidFill>
                  <a:schemeClr val="accent1"/>
                </a:solidFill>
              </a:rPr>
              <a:t>é</a:t>
            </a:r>
            <a:endParaRPr lang="en-CA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r>
              <a:rPr lang="en-US" sz="2200" dirty="0" err="1">
                <a:latin typeface="Mikado Regular" panose="02000000000000000000" charset="0"/>
              </a:rPr>
              <a:t>I</a:t>
            </a:r>
            <a:r>
              <a:rPr lang="en-US" sz="2200" dirty="0" err="1" smtClean="0">
                <a:latin typeface="Mikado Regular" panose="02000000000000000000" charset="0"/>
              </a:rPr>
              <a:t>llustrateur</a:t>
            </a:r>
            <a:r>
              <a:rPr lang="en-US" sz="2200" dirty="0" smtClean="0">
                <a:latin typeface="Mikado Regular" panose="02000000000000000000" charset="0"/>
              </a:rPr>
              <a:t> </a:t>
            </a:r>
            <a:br>
              <a:rPr lang="en-US" sz="2200" dirty="0" smtClean="0">
                <a:latin typeface="Mikado Regular" panose="02000000000000000000" charset="0"/>
              </a:rPr>
            </a:br>
            <a:r>
              <a:rPr lang="en-US" sz="2200" dirty="0" smtClean="0">
                <a:latin typeface="Mikado Regular" panose="02000000000000000000" charset="0"/>
              </a:rPr>
              <a:t>BD Web de 2023</a:t>
            </a:r>
            <a:endParaRPr lang="en-CA" sz="2200" dirty="0">
              <a:latin typeface="Mikado Regular" panose="0200000000000000000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35500" y="2334706"/>
            <a:ext cx="6917871" cy="3108543"/>
          </a:xfrm>
          <a:prstGeom prst="rect">
            <a:avLst/>
          </a:prstGeom>
          <a:solidFill>
            <a:srgbClr val="B1D9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365760" rIns="274320" bIns="18288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fr-FR" dirty="0"/>
              <a:t>Julien </a:t>
            </a:r>
            <a:r>
              <a:rPr lang="fr-FR" dirty="0" err="1"/>
              <a:t>Castanié</a:t>
            </a:r>
            <a:r>
              <a:rPr lang="fr-FR" dirty="0"/>
              <a:t> est un jeune papa et illustrateur montréalais</a:t>
            </a:r>
            <a:r>
              <a:rPr lang="fr-FR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kado Regular"/>
              <a:ea typeface="+mn-ea"/>
              <a:cs typeface="+mn-cs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fr-FR" dirty="0"/>
              <a:t>Il a illustré une quarantaine de livres, dont plusieurs traduits à l’international</a:t>
            </a:r>
            <a:r>
              <a:rPr lang="fr-FR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kado Regular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kado Regular"/>
                <a:ea typeface="+mn-ea"/>
                <a:cs typeface="+mn-cs"/>
              </a:rPr>
              <a:t>La BD Web qu’ils ont créée pour le Club sera publiée sur notre site dès le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kado Regular"/>
                <a:ea typeface="+mn-ea"/>
                <a:cs typeface="+mn-cs"/>
              </a:rPr>
              <a:t>12 juin.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kado Regular" panose="02000000000000000000" pitchFamily="50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kado Regular" panose="02000000000000000000" pitchFamily="50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CA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kado Regular" panose="02000000000000000000" pitchFamily="50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7200" y="1747872"/>
            <a:ext cx="7042231" cy="661720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137160" rIns="91440" bIns="91440" anchor="ctr" anchorCtr="0">
            <a:spAutoFit/>
          </a:bodyPr>
          <a:lstStyle/>
          <a:p>
            <a:pPr>
              <a:defRPr/>
            </a:pPr>
            <a:r>
              <a:rPr kumimoji="0" lang="en-US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À propos de </a:t>
            </a:r>
            <a:r>
              <a:rPr lang="en-US" sz="2800" b="1" cap="sm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Julien </a:t>
            </a:r>
            <a:r>
              <a:rPr lang="en-US" sz="2800" b="1" cap="small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Castani</a:t>
            </a:r>
            <a:r>
              <a:rPr lang="en-CA" sz="2400" dirty="0" smtClean="0">
                <a:solidFill>
                  <a:schemeClr val="bg1"/>
                </a:solidFill>
                <a:latin typeface="+mj-lt"/>
              </a:rPr>
              <a:t>É</a:t>
            </a:r>
            <a:endParaRPr lang="en-CA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0" name="Picture 2" descr="width=3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77" y="2129984"/>
            <a:ext cx="3037973" cy="345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ock'n'roll par Julien Castanié | Jeunesse | 0-3 ans | Leslibraires.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5613">
            <a:off x="7838598" y="4904673"/>
            <a:ext cx="1546451" cy="1550317"/>
          </a:xfrm>
          <a:prstGeom prst="rect">
            <a:avLst/>
          </a:prstGeom>
          <a:noFill/>
          <a:ln w="19050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mmunication Jeunesse | Castanié, Juli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9376">
            <a:off x="9547355" y="4731321"/>
            <a:ext cx="1369514" cy="1706544"/>
          </a:xfrm>
          <a:prstGeom prst="rect">
            <a:avLst/>
          </a:prstGeom>
          <a:noFill/>
          <a:ln w="1905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15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303" y="334081"/>
            <a:ext cx="10998068" cy="895279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Carnets</a:t>
            </a:r>
            <a:endParaRPr lang="en-CA" dirty="0">
              <a:solidFill>
                <a:schemeClr val="accent3"/>
              </a:solidFill>
            </a:endParaRPr>
          </a:p>
        </p:txBody>
      </p:sp>
      <p:pic>
        <p:nvPicPr>
          <p:cNvPr id="5" name="Picture 6" descr="Image result for arrow curv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52761" flipV="1">
            <a:off x="1162445" y="2303106"/>
            <a:ext cx="1455586" cy="140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0343" y="1651375"/>
            <a:ext cx="1184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Pour les </a:t>
            </a:r>
            <a:r>
              <a:rPr lang="en-US" dirty="0" err="1" smtClean="0"/>
              <a:t>pré-lecteurs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10820400" y="2405542"/>
            <a:ext cx="1184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Pour </a:t>
            </a:r>
            <a:r>
              <a:rPr lang="en-US" dirty="0" err="1"/>
              <a:t>âge</a:t>
            </a:r>
            <a:r>
              <a:rPr lang="en-US" dirty="0"/>
              <a:t> </a:t>
            </a:r>
            <a:r>
              <a:rPr lang="en-US" dirty="0" err="1"/>
              <a:t>scolaire</a:t>
            </a:r>
            <a:endParaRPr lang="en-CA" dirty="0"/>
          </a:p>
        </p:txBody>
      </p:sp>
      <p:pic>
        <p:nvPicPr>
          <p:cNvPr id="8" name="Picture 6" descr="Image result for arrow curve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52761" flipH="1" flipV="1">
            <a:off x="9834383" y="3217449"/>
            <a:ext cx="1308253" cy="140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026" y="816334"/>
            <a:ext cx="3520836" cy="556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098" y="796390"/>
            <a:ext cx="3520440" cy="558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0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303" y="381000"/>
            <a:ext cx="10998068" cy="934679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ffectLst>
                  <a:glow rad="63500">
                    <a:schemeClr val="bg1">
                      <a:lumMod val="95000"/>
                      <a:alpha val="40000"/>
                    </a:schemeClr>
                  </a:glow>
                </a:effectLst>
                <a:latin typeface="Mikado Bold" panose="02000000000000000000" charset="0"/>
              </a:rPr>
              <a:t>Code d’accès Web</a:t>
            </a:r>
            <a:endParaRPr lang="en-CA" dirty="0">
              <a:solidFill>
                <a:schemeClr val="accent1"/>
              </a:solidFill>
              <a:effectLst>
                <a:glow rad="63500">
                  <a:schemeClr val="bg1">
                    <a:lumMod val="95000"/>
                    <a:alpha val="40000"/>
                  </a:schemeClr>
                </a:glow>
              </a:effectLst>
              <a:latin typeface="Mikado Bold" panose="0200000000000000000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76466">
            <a:off x="2158922" y="1306442"/>
            <a:ext cx="2895600" cy="46289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5418">
            <a:off x="6762663" y="2139198"/>
            <a:ext cx="2863850" cy="2963462"/>
          </a:xfrm>
          <a:prstGeom prst="rect">
            <a:avLst/>
          </a:prstGeom>
        </p:spPr>
      </p:pic>
      <p:pic>
        <p:nvPicPr>
          <p:cNvPr id="8" name="Picture 6" descr="Image result for arrow curve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876800" y="1990240"/>
            <a:ext cx="1308253" cy="140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54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57200"/>
            <a:ext cx="7267575" cy="545276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 rot="20549975">
            <a:off x="283533" y="1535775"/>
            <a:ext cx="2567509" cy="60696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Bold" panose="02000000000000000000" charset="0"/>
              </a:rPr>
              <a:t>Autocollants</a:t>
            </a:r>
            <a:endParaRPr lang="en-CA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kado Bold" panose="020000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57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39687" y="2303600"/>
            <a:ext cx="9426222" cy="38046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742087" y="1782227"/>
            <a:ext cx="3677513" cy="6626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Mikado Bold" panose="02000000000000000000" charset="0"/>
              </a:rPr>
              <a:t>S</a:t>
            </a:r>
            <a:r>
              <a:rPr lang="en-US" dirty="0" smtClean="0">
                <a:solidFill>
                  <a:srgbClr val="0070C0"/>
                </a:solidFill>
                <a:latin typeface="Mikado Bold" panose="02000000000000000000" charset="0"/>
              </a:rPr>
              <a:t>ite Web pour les </a:t>
            </a:r>
            <a:r>
              <a:rPr lang="fr-CA" dirty="0" smtClean="0">
                <a:solidFill>
                  <a:srgbClr val="0070C0"/>
                </a:solidFill>
                <a:latin typeface="Mikado Bold" panose="02000000000000000000" charset="0"/>
              </a:rPr>
              <a:t>enfants</a:t>
            </a:r>
            <a:endParaRPr lang="fr-CA" dirty="0">
              <a:solidFill>
                <a:srgbClr val="0070C0"/>
              </a:solidFill>
              <a:latin typeface="Mikado Bold" panose="0200000000000000000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532" y="1840849"/>
            <a:ext cx="3363868" cy="604057"/>
          </a:xfrm>
        </p:spPr>
        <p:txBody>
          <a:bodyPr anchor="ctr" anchorCtr="0">
            <a:normAutofit/>
          </a:bodyPr>
          <a:lstStyle/>
          <a:p>
            <a:pPr marL="0" indent="0">
              <a:buNone/>
              <a:tabLst>
                <a:tab pos="55563" algn="l"/>
              </a:tabLst>
            </a:pPr>
            <a:r>
              <a:rPr lang="en-US" sz="3200" cap="smal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</a:t>
            </a:r>
            <a:r>
              <a:rPr lang="en-US" sz="32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cap="smal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vedette</a:t>
            </a:r>
            <a:endParaRPr lang="en-CA" cap="small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1" y="1143350"/>
            <a:ext cx="4114800" cy="648072"/>
          </a:xfrm>
        </p:spPr>
        <p:txBody>
          <a:bodyPr/>
          <a:lstStyle/>
          <a:p>
            <a:r>
              <a:rPr lang="en-US" dirty="0">
                <a:latin typeface="Mikado Regular" panose="02000000000000000000" charset="0"/>
              </a:rPr>
              <a:t>clubdelecturetd.ca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1668422" y="2622221"/>
            <a:ext cx="50371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Bold" panose="02000000000000000000" charset="0"/>
              </a:rPr>
              <a:t>Blagues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kado Bold" panose="0200000000000000000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kado Bold" panose="0200000000000000000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Bold" panose="02000000000000000000" charset="0"/>
              </a:rPr>
              <a:t>Drôles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Bold" panose="02000000000000000000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Bold" panose="02000000000000000000" charset="0"/>
              </a:rPr>
              <a:t>d’histoires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kado Bold" panose="0200000000000000000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kado Bold" panose="0200000000000000000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Bold" panose="02000000000000000000" charset="0"/>
              </a:rPr>
              <a:t>Histoires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Bold" panose="02000000000000000000" charset="0"/>
              </a:rPr>
              <a:t> à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Bold" panose="02000000000000000000" charset="0"/>
              </a:rPr>
              <a:t>finir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kado Bold" panose="0200000000000000000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kado Bold" panose="0200000000000000000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Bold" panose="02000000000000000000" charset="0"/>
              </a:rPr>
              <a:t>Pages à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Bold" panose="02000000000000000000" charset="0"/>
              </a:rPr>
              <a:t>colorier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kado Bold" panose="0200000000000000000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kado Bold" panose="0200000000000000000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Bold" panose="02000000000000000000" charset="0"/>
              </a:rPr>
              <a:t>Questions quiz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5721696" y="2622221"/>
            <a:ext cx="55761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Bold" panose="02000000000000000000" charset="0"/>
              </a:rPr>
              <a:t>Livres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Bold" panose="02000000000000000000" charset="0"/>
              </a:rPr>
              <a:t>numériques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kado Bold" panose="0200000000000000000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kado Bold" panose="0200000000000000000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Bold" panose="02000000000000000000" charset="0"/>
              </a:rPr>
              <a:t>Bande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Bold" panose="02000000000000000000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Bold" panose="02000000000000000000" charset="0"/>
              </a:rPr>
              <a:t>dessinée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Bold" panose="02000000000000000000" charset="0"/>
              </a:rPr>
              <a:t> Web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kado Bold" panose="0200000000000000000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Bold" panose="02000000000000000000" charset="0"/>
              </a:rPr>
              <a:t>Suggestions de livres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kado Bold" panose="0200000000000000000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Bold" panose="02000000000000000000" charset="0"/>
              </a:rPr>
              <a:t>Carnet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Bold" panose="02000000000000000000" charset="0"/>
              </a:rPr>
              <a:t>virtuel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kado Bold" panose="0200000000000000000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kado Bold" panose="0200000000000000000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Bold" panose="02000000000000000000" charset="0"/>
              </a:rPr>
              <a:t>Duel des livres</a:t>
            </a:r>
            <a:endParaRPr 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kado Bold" panose="02000000000000000000" charset="0"/>
            </a:endParaRPr>
          </a:p>
          <a:p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7879303" y="6082887"/>
            <a:ext cx="2971800" cy="609600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Mikado Bold" panose="02000000000000000000" charset="0"/>
              </a:rPr>
              <a:t>Dès</a:t>
            </a:r>
            <a:r>
              <a:rPr lang="en-US" dirty="0" smtClean="0">
                <a:latin typeface="Mikado Bold" panose="02000000000000000000" charset="0"/>
              </a:rPr>
              <a:t> le 12 </a:t>
            </a:r>
            <a:r>
              <a:rPr lang="en-US" dirty="0" err="1" smtClean="0">
                <a:latin typeface="Mikado Bold" panose="02000000000000000000" charset="0"/>
              </a:rPr>
              <a:t>juin</a:t>
            </a:r>
            <a:r>
              <a:rPr lang="en-US" dirty="0" smtClean="0">
                <a:latin typeface="Mikado Bold" panose="02000000000000000000" charset="0"/>
              </a:rPr>
              <a:t> 2023</a:t>
            </a:r>
            <a:endParaRPr lang="en-CA" dirty="0">
              <a:latin typeface="Mikado Bold" panose="0200000000000000000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33400"/>
            <a:ext cx="4149622" cy="396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0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12192000" cy="4648200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19900" dirty="0" err="1" smtClean="0">
                <a:latin typeface="Mikado Ultra" panose="02000000000000000000" charset="0"/>
              </a:rPr>
              <a:t>Blagues</a:t>
            </a:r>
            <a:endParaRPr lang="en-CA" sz="19900" dirty="0">
              <a:latin typeface="Mikado Ultra" panose="020000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09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730" y="536783"/>
            <a:ext cx="5792615" cy="510135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0350" y="399451"/>
            <a:ext cx="11658600" cy="881234"/>
          </a:xfrm>
        </p:spPr>
        <p:txBody>
          <a:bodyPr>
            <a:normAutofit fontScale="90000"/>
          </a:bodyPr>
          <a:lstStyle/>
          <a:p>
            <a:pPr lvl="0" algn="ctr"/>
            <a:r>
              <a:rPr lang="fr-FR" dirty="0">
                <a:effectLst/>
              </a:rPr>
              <a:t>Quel genre de musique fait peur aux ballons </a:t>
            </a:r>
            <a:r>
              <a:rPr lang="fr-FR" dirty="0" smtClean="0">
                <a:effectLst/>
              </a:rPr>
              <a:t>?</a:t>
            </a:r>
            <a:endParaRPr lang="fr-CA" dirty="0">
              <a:effectLst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-12700" y="4648201"/>
            <a:ext cx="12204700" cy="914400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 smtClean="0">
                <a:latin typeface="Mikado Regular" panose="02000000000000000000" pitchFamily="50" charset="0"/>
              </a:rPr>
              <a:t>Musique</a:t>
            </a:r>
            <a:r>
              <a:rPr lang="en-US" sz="5400" dirty="0" smtClean="0">
                <a:latin typeface="Mikado Regular" panose="02000000000000000000" pitchFamily="50" charset="0"/>
              </a:rPr>
              <a:t> pop</a:t>
            </a:r>
            <a:endParaRPr lang="en-C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kado Regular" panose="02000000000000000000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25129" flipH="1">
            <a:off x="2164254" y="4847709"/>
            <a:ext cx="817418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0000">
            <a:off x="9285162" y="4850007"/>
            <a:ext cx="81741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3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theme/theme1.xml><?xml version="1.0" encoding="utf-8"?>
<a:theme xmlns:a="http://schemas.openxmlformats.org/drawingml/2006/main" name="TDSRC_EN+FR_PPT_Template_-_2019">
  <a:themeElements>
    <a:clrScheme name="TD Summer Reading 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7B0AB"/>
      </a:accent1>
      <a:accent2>
        <a:srgbClr val="00A1DE"/>
      </a:accent2>
      <a:accent3>
        <a:srgbClr val="522398"/>
      </a:accent3>
      <a:accent4>
        <a:srgbClr val="E21776"/>
      </a:accent4>
      <a:accent5>
        <a:srgbClr val="A9CFEA"/>
      </a:accent5>
      <a:accent6>
        <a:srgbClr val="A6D4DA"/>
      </a:accent6>
      <a:hlink>
        <a:srgbClr val="B8B0C8"/>
      </a:hlink>
      <a:folHlink>
        <a:srgbClr val="954F72"/>
      </a:folHlink>
    </a:clrScheme>
    <a:fontScheme name="TDSRC Fonts">
      <a:majorFont>
        <a:latin typeface="Mikado Bold"/>
        <a:ea typeface=""/>
        <a:cs typeface=""/>
      </a:majorFont>
      <a:minorFont>
        <a:latin typeface="Mikad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3DE8C36-86CF-4DF4-A362-D05919618095}" vid="{02B04DC8-BAEF-4198-B295-06D6E76070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LApprovalStatus xmlns="588dd58b-c235-4de7-be6d-a821336e58b0" xsi:nil="true"/>
    <BLApprovers xmlns="588dd58b-c235-4de7-be6d-a821336e58b0" xsi:nil="true"/>
    <BLApprovalHistory xmlns="588dd58b-c235-4de7-be6d-a821336e58b0" xsi:nil="true"/>
    <BLApprovalDate xmlns="588dd58b-c235-4de7-be6d-a821336e58b0" xsi:nil="true"/>
    <_dlc_DocId xmlns="db4164cc-306e-4a7e-b389-53d1156d8c49">COMM-4-65654</_dlc_DocId>
    <_dlc_DocIdUrl xmlns="db4164cc-306e-4a7e-b389-53d1156d8c49">
      <Url>http://collaboration/sites/comm/CSR/_layouts/15/DocIdRedir.aspx?ID=COMM-4-65654</Url>
      <Description>COMM-4-65654</Description>
    </_dlc_DocIdUrl>
    <Folder_x0020_Name xmlns="6de87efa-1781-4aa1-8af2-5d09ca9d03fe">5</Folder_x0020_Name>
    <_EndDate xmlns="http://schemas.microsoft.com/sharepoint/v3/fields">2021-03-16T14:37:37+00:00</_EndDate>
    <Requester_x0020_name xmlns="6de87efa-1781-4aa1-8af2-5d09ca9d03fe">
      <UserInfo>
        <DisplayName>Goderre, Sophie</DisplayName>
        <AccountId>5003</AccountId>
        <AccountType/>
      </UserInfo>
      <UserInfo>
        <DisplayName>Brooks, Ashley-Ann</DisplayName>
        <AccountId>3786</AccountId>
        <AccountType/>
      </UserInfo>
    </Requester_x0020_name>
    <Project xmlns="6de87efa-1781-4aa1-8af2-5d09ca9d03fe">21-449</Project>
    <Fiscal_x0020_year xmlns="db4164cc-306e-4a7e-b389-53d1156d8c49">2015-2016</Fiscal_x0020_year>
    <Author_x0020_Name xmlns="6de87efa-1781-4aa1-8af2-5d09ca9d03fe">
      <UserInfo>
        <DisplayName>Goderre, Sophie</DisplayName>
        <AccountId>5003</AccountId>
        <AccountType/>
      </UserInfo>
      <UserInfo>
        <DisplayName>Brooks, Ashley-Ann</DisplayName>
        <AccountId>3786</AccountId>
        <AccountType/>
      </UserInfo>
    </Author_x0020_Name>
    <StartDate xmlns="http://schemas.microsoft.com/sharepoint/v3">2021-03-16T14:37:37+00:00</StartDate>
    <Strategic_x0020_comm xmlns="6de87efa-1781-4aa1-8af2-5d09ca9d03fe">44</Strategic_x0020_comm>
    <Reference_x0020_Document xmlns="6de87efa-1781-4aa1-8af2-5d09ca9d03fe" xsi:nil="true"/>
    <DocumentSetDescription xmlns="http://schemas.microsoft.com/sharepoint/v3" xsi:nil="true"/>
  </documentManagement>
</p:properties>
</file>

<file path=customXml/item2.xml><?xml version="1.0" encoding="utf-8"?>
<?mso-contentType ?>
<SharedContentType xmlns="Microsoft.SharePoint.Taxonomy.ContentTypeSync" SourceId="5341ffb6-9f44-4f1b-9ccc-ac841d6afe01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6E0ABF033926448D9241759B3EE125" ma:contentTypeVersion="158" ma:contentTypeDescription="Create a new document." ma:contentTypeScope="" ma:versionID="ef61b0c7b7a7952104b382c41e427b70">
  <xsd:schema xmlns:xsd="http://www.w3.org/2001/XMLSchema" xmlns:xs="http://www.w3.org/2001/XMLSchema" xmlns:p="http://schemas.microsoft.com/office/2006/metadata/properties" xmlns:ns1="http://schemas.microsoft.com/sharepoint/v3" xmlns:ns2="588dd58b-c235-4de7-be6d-a821336e58b0" xmlns:ns3="6de87efa-1781-4aa1-8af2-5d09ca9d03fe" xmlns:ns4="db4164cc-306e-4a7e-b389-53d1156d8c49" xmlns:ns5="http://schemas.microsoft.com/sharepoint/v3/fields" targetNamespace="http://schemas.microsoft.com/office/2006/metadata/properties" ma:root="true" ma:fieldsID="b2a5eea27c35a75f311e03a77e8192ab" ns1:_="" ns2:_="" ns3:_="" ns4:_="" ns5:_="">
    <xsd:import namespace="http://schemas.microsoft.com/sharepoint/v3"/>
    <xsd:import namespace="588dd58b-c235-4de7-be6d-a821336e58b0"/>
    <xsd:import namespace="6de87efa-1781-4aa1-8af2-5d09ca9d03fe"/>
    <xsd:import namespace="db4164cc-306e-4a7e-b389-53d1156d8c49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BLApprovalDate" minOccurs="0"/>
                <xsd:element ref="ns2:BLApprovalHistory" minOccurs="0"/>
                <xsd:element ref="ns2:BLApprovalStatus" minOccurs="0"/>
                <xsd:element ref="ns2:BLApprovers" minOccurs="0"/>
                <xsd:element ref="ns3:Author_x0020_Name" minOccurs="0"/>
                <xsd:element ref="ns3:Requester_x0020_name" minOccurs="0"/>
                <xsd:element ref="ns3:Project" minOccurs="0"/>
                <xsd:element ref="ns3:Strategic_x0020_comm" minOccurs="0"/>
                <xsd:element ref="ns1:DocumentSetDescription" minOccurs="0"/>
                <xsd:element ref="ns3:Folder_x0020_Name" minOccurs="0"/>
                <xsd:element ref="ns3:Reference_x0020_Document" minOccurs="0"/>
                <xsd:element ref="ns4:_dlc_DocId" minOccurs="0"/>
                <xsd:element ref="ns4:_dlc_DocIdUrl" minOccurs="0"/>
                <xsd:element ref="ns4:_dlc_DocIdPersistId" minOccurs="0"/>
                <xsd:element ref="ns1:StartDate" minOccurs="0"/>
                <xsd:element ref="ns5:_EndDate" minOccurs="0"/>
                <xsd:element ref="ns4:Fiscal_x0020_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7" nillable="true" ma:displayName="Description" ma:description="Short description of work required. Special instructions about your project/request." ma:internalName="DocumentSetDescription">
      <xsd:simpleType>
        <xsd:restriction base="dms:Note"/>
      </xsd:simpleType>
    </xsd:element>
    <xsd:element name="StartDate" ma:index="32" nillable="true" ma:displayName="Start Date" ma:default="[today]" ma:format="DateOnly" ma:hidden="true" ma:internalName="Start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dd58b-c235-4de7-be6d-a821336e58b0" elementFormDefault="qualified">
    <xsd:import namespace="http://schemas.microsoft.com/office/2006/documentManagement/types"/>
    <xsd:import namespace="http://schemas.microsoft.com/office/infopath/2007/PartnerControls"/>
    <xsd:element name="BLApprovalDate" ma:index="2" nillable="true" ma:displayName="Review-Approval Date" ma:format="DateOnly" ma:hidden="true" ma:internalName="BLApprovalDate" ma:readOnly="false">
      <xsd:simpleType>
        <xsd:restriction base="dms:DateTime"/>
      </xsd:simpleType>
    </xsd:element>
    <xsd:element name="BLApprovalHistory" ma:index="3" nillable="true" ma:displayName="Review-Approval History" ma:hidden="true" ma:internalName="BLApprovalHistory" ma:readOnly="false">
      <xsd:simpleType>
        <xsd:restriction base="dms:Note"/>
      </xsd:simpleType>
    </xsd:element>
    <xsd:element name="BLApprovalStatus" ma:index="4" nillable="true" ma:displayName="Review-Approval Status" ma:hidden="true" ma:internalName="BLApprovalStatus" ma:readOnly="false">
      <xsd:simpleType>
        <xsd:restriction base="dms:Text">
          <xsd:maxLength value="255"/>
        </xsd:restriction>
      </xsd:simpleType>
    </xsd:element>
    <xsd:element name="BLApprovers" ma:index="5" nillable="true" ma:displayName="Reviewers-Approvers" ma:hidden="true" ma:internalName="BLApprovers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e87efa-1781-4aa1-8af2-5d09ca9d03fe" elementFormDefault="qualified">
    <xsd:import namespace="http://schemas.microsoft.com/office/2006/documentManagement/types"/>
    <xsd:import namespace="http://schemas.microsoft.com/office/infopath/2007/PartnerControls"/>
    <xsd:element name="Author_x0020_Name" ma:index="7" nillable="true" ma:displayName="Author's name" ma:description="Someone who can answer questions about the text." ma:list="UserInfo" ma:SharePointGroup="0" ma:internalName="Author_x0020_Nam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quester_x0020_name" ma:index="8" nillable="true" ma:displayName="Requester name" ma:list="UserInfo" ma:SharePointGroup="0" ma:internalName="Requester_x0020_name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oject" ma:index="9" nillable="true" ma:displayName="Project" ma:description="Mandatory field" ma:hidden="true" ma:indexed="true" ma:internalName="Project" ma:readOnly="false">
      <xsd:simpleType>
        <xsd:restriction base="dms:Text">
          <xsd:maxLength value="255"/>
        </xsd:restriction>
      </xsd:simpleType>
    </xsd:element>
    <xsd:element name="Strategic_x0020_comm" ma:index="11" nillable="true" ma:displayName="Communications advisors" ma:list="{61fa1e0a-683f-4c61-a441-5a0ba35242dc}" ma:internalName="Strategic_x0020_comm" ma:readOnly="false" ma:showField="Title">
      <xsd:simpleType>
        <xsd:restriction base="dms:Lookup"/>
      </xsd:simpleType>
    </xsd:element>
    <xsd:element name="Folder_x0020_Name" ma:index="21" nillable="true" ma:displayName="Folder Name" ma:list="{fe257351-cdc8-49e4-aeed-048591e8ac1f}" ma:internalName="Folder_x0020_Name" ma:showField="Title">
      <xsd:simpleType>
        <xsd:restriction base="dms:Lookup"/>
      </xsd:simpleType>
    </xsd:element>
    <xsd:element name="Reference_x0020_Document" ma:index="23" nillable="true" ma:displayName="Reference Document" ma:default="No" ma:format="Dropdown" ma:internalName="Reference_x0020_Document">
      <xsd:simpleType>
        <xsd:restriction base="dms:Choice">
          <xsd:enumeration value="Yes"/>
          <xsd:enumeration value="N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164cc-306e-4a7e-b389-53d1156d8c49" elementFormDefault="qualified">
    <xsd:import namespace="http://schemas.microsoft.com/office/2006/documentManagement/types"/>
    <xsd:import namespace="http://schemas.microsoft.com/office/infopath/2007/PartnerControls"/>
    <xsd:element name="_dlc_DocId" ma:index="2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Fiscal_x0020_year" ma:index="34" nillable="true" ma:displayName="Fiscal year" ma:default="2015-2016" ma:format="Dropdown" ma:hidden="true" ma:internalName="Fiscal_x0020_year" ma:readOnly="false">
      <xsd:simpleType>
        <xsd:restriction base="dms:Choice">
          <xsd:enumeration value="2015-2016"/>
          <xsd:enumeration value="2016-2017"/>
          <xsd:enumeration value="2017-2018"/>
          <xsd:enumeration value="2018-2019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EndDate" ma:index="33" nillable="true" ma:displayName="End Date" ma:default="[today]" ma:format="DateTime" ma:hidden="true" ma:internalName="_EndDate" ma:readOnly="fals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6F9C2770-306D-4F04-8D41-2CE0E1F5786C}">
  <ds:schemaRefs>
    <ds:schemaRef ds:uri="6de87efa-1781-4aa1-8af2-5d09ca9d03fe"/>
    <ds:schemaRef ds:uri="http://purl.org/dc/terms/"/>
    <ds:schemaRef ds:uri="http://schemas.microsoft.com/office/2006/documentManagement/types"/>
    <ds:schemaRef ds:uri="db4164cc-306e-4a7e-b389-53d1156d8c49"/>
    <ds:schemaRef ds:uri="588dd58b-c235-4de7-be6d-a821336e58b0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sharepoint/v3/fields"/>
    <ds:schemaRef ds:uri="http://schemas.microsoft.com/sharepoint/v3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FDE6548-535C-462B-8FE8-824F8F3E2EC1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ACEA7BCD-FB9C-4197-B041-D3E7AD2CCD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8dd58b-c235-4de7-be6d-a821336e58b0"/>
    <ds:schemaRef ds:uri="6de87efa-1781-4aa1-8af2-5d09ca9d03fe"/>
    <ds:schemaRef ds:uri="db4164cc-306e-4a7e-b389-53d1156d8c49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B8895B5-0694-43AB-A0F9-15DDF6FB2856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0D154CBB-57E5-460C-B9F9-D6308B4E17E1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D79CEC65-3C1C-421E-930A-2672767A7AF0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3379</TotalTime>
  <Words>399</Words>
  <Application>Microsoft Office PowerPoint</Application>
  <PresentationFormat>Widescreen</PresentationFormat>
  <Paragraphs>94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Mikado Ultra</vt:lpstr>
      <vt:lpstr>Calibri</vt:lpstr>
      <vt:lpstr>Mikado Bold</vt:lpstr>
      <vt:lpstr>Wingdings</vt:lpstr>
      <vt:lpstr>Mikado Medium</vt:lpstr>
      <vt:lpstr>Verdana</vt:lpstr>
      <vt:lpstr>Mikado Black</vt:lpstr>
      <vt:lpstr>Mikado Regular</vt:lpstr>
      <vt:lpstr>TDSRC_EN+FR_PPT_Template_-_2019</vt:lpstr>
      <vt:lpstr>Club de lecture d’été TD 2023</vt:lpstr>
      <vt:lpstr>Nahid Kazemi</vt:lpstr>
      <vt:lpstr>Julien Castanié</vt:lpstr>
      <vt:lpstr>Carnets</vt:lpstr>
      <vt:lpstr>Code d’accès Web</vt:lpstr>
      <vt:lpstr>PowerPoint Presentation</vt:lpstr>
      <vt:lpstr>Site Web pour les enfants</vt:lpstr>
      <vt:lpstr>Blagues</vt:lpstr>
      <vt:lpstr>Quel genre de musique fait peur aux ballons ?</vt:lpstr>
      <vt:lpstr>  Quel est le sport olympique préféré des grenouilles? </vt:lpstr>
      <vt:lpstr>Qu’est-ce qui passe à travers une fenêtre,  mais ne la brise pas?</vt:lpstr>
      <vt:lpstr>Qu'est-ce que maman araignée a dit à bébé araignée ?</vt:lpstr>
      <vt:lpstr>Duel des livres</vt:lpstr>
      <vt:lpstr>Questions quiz</vt:lpstr>
      <vt:lpstr>Lis et critique des livres</vt:lpstr>
      <vt:lpstr>Encore plus de plaisir  en ligne!</vt:lpstr>
      <vt:lpstr>PowerPoint Presentation</vt:lpstr>
      <vt:lpstr>PowerPoint Presentation</vt:lpstr>
      <vt:lpstr>PowerPoint Presentation</vt:lpstr>
    </vt:vector>
  </TitlesOfParts>
  <Company>Toronto Public Library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20-467 fe - PowerPoint Presentation Joignez-vous au Club</dc:title>
  <dc:subject/>
  <dc:creator>James Topping</dc:creator>
  <cp:lastModifiedBy>Jennifer Borkowski</cp:lastModifiedBy>
  <cp:revision>194</cp:revision>
  <cp:lastPrinted>2016-02-22T17:48:48Z</cp:lastPrinted>
  <dcterms:created xsi:type="dcterms:W3CDTF">2019-02-06T19:00:10Z</dcterms:created>
  <dcterms:modified xsi:type="dcterms:W3CDTF">2023-04-28T20:12:50Z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0x010100CB6E0ABF033926448D9241759B3EE125</vt:lpwstr>
  </property>
  <property fmtid="{D5CDD505-2E9C-101B-9397-08002B2CF9AE}" pid="3" name="_dlc_DocIdItemGuid">
    <vt:lpwstr>8690d84b-4d63-486c-a7e7-0c75e50ed43f</vt:lpwstr>
  </property>
  <property fmtid="{D5CDD505-2E9C-101B-9397-08002B2CF9AE}" pid="4" name="HasAttachments">
    <vt:bool>false</vt:bool>
  </property>
</Properties>
</file>