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6"/>
  </p:sldMasterIdLst>
  <p:notesMasterIdLst>
    <p:notesMasterId r:id="rId21"/>
  </p:notesMasterIdLst>
  <p:handoutMasterIdLst>
    <p:handoutMasterId r:id="rId22"/>
  </p:handoutMasterIdLst>
  <p:sldIdLst>
    <p:sldId id="286" r:id="rId7"/>
    <p:sldId id="307" r:id="rId8"/>
    <p:sldId id="259" r:id="rId9"/>
    <p:sldId id="293" r:id="rId10"/>
    <p:sldId id="299" r:id="rId11"/>
    <p:sldId id="300" r:id="rId12"/>
    <p:sldId id="311" r:id="rId13"/>
    <p:sldId id="312" r:id="rId14"/>
    <p:sldId id="302" r:id="rId15"/>
    <p:sldId id="303" r:id="rId16"/>
    <p:sldId id="310" r:id="rId17"/>
    <p:sldId id="305" r:id="rId18"/>
    <p:sldId id="306" r:id="rId19"/>
    <p:sldId id="308" r:id="rId20"/>
  </p:sldIdLst>
  <p:sldSz cx="12192000" cy="6858000"/>
  <p:notesSz cx="6858000" cy="9144000"/>
  <p:embeddedFontLs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Mikado Medium" panose="02000000000000000000" charset="0"/>
      <p:regular r:id="rId27"/>
      <p:italic r:id="rId28"/>
    </p:embeddedFont>
    <p:embeddedFont>
      <p:font typeface="Mikado Bold" panose="02000000000000000000" charset="0"/>
      <p:bold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ikado Regular" panose="02000000000000000000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bes, Lisa" initials="FL" lastIdx="42" clrIdx="0">
    <p:extLst>
      <p:ext uri="{19B8F6BF-5375-455C-9EA6-DF929625EA0E}">
        <p15:presenceInfo xmlns:p15="http://schemas.microsoft.com/office/powerpoint/2012/main" userId="Forbes, Lisa" providerId="None"/>
      </p:ext>
    </p:extLst>
  </p:cmAuthor>
  <p:cmAuthor id="2" name="Daniel Colangelo" initials="DC" lastIdx="32" clrIdx="1">
    <p:extLst>
      <p:ext uri="{19B8F6BF-5375-455C-9EA6-DF929625EA0E}">
        <p15:presenceInfo xmlns:p15="http://schemas.microsoft.com/office/powerpoint/2012/main" userId="S-1-5-21-2425304196-658290077-3312937313-2824" providerId="AD"/>
      </p:ext>
    </p:extLst>
  </p:cmAuthor>
  <p:cmAuthor id="3" name="Morin, Carolan" initials="MC" lastIdx="3" clrIdx="2">
    <p:extLst>
      <p:ext uri="{19B8F6BF-5375-455C-9EA6-DF929625EA0E}">
        <p15:presenceInfo xmlns:p15="http://schemas.microsoft.com/office/powerpoint/2012/main" userId="S-1-5-21-364916464-497355852-10498456-49939" providerId="AD"/>
      </p:ext>
    </p:extLst>
  </p:cmAuthor>
  <p:cmAuthor id="4" name="Martin Beaudry" initials="MB" lastIdx="6" clrIdx="3">
    <p:extLst>
      <p:ext uri="{19B8F6BF-5375-455C-9EA6-DF929625EA0E}">
        <p15:presenceInfo xmlns:p15="http://schemas.microsoft.com/office/powerpoint/2012/main" userId="Martin Beaud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E"/>
    <a:srgbClr val="5223AB"/>
    <a:srgbClr val="AFFFFB"/>
    <a:srgbClr val="00A198"/>
    <a:srgbClr val="00D6CC"/>
    <a:srgbClr val="E21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86118" autoAdjust="0"/>
  </p:normalViewPr>
  <p:slideViewPr>
    <p:cSldViewPr snapToObjects="1">
      <p:cViewPr varScale="1">
        <p:scale>
          <a:sx n="75" d="100"/>
          <a:sy n="75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9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E7D66-2F29-7B43-909C-428E40D27DA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3DB88-53F8-6945-916B-DD6D75A135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7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AAE07-E0E9-074D-A87E-C58C2302B7A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BBBF6-CDC3-794A-9D86-6379A88A7D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Démarrer la présentation en cliquant sur « Diaporama » dans le menu, puis « À partir du début ».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5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9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39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9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2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2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90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4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8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22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64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6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2" name="Picture 1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-1"/>
            <a:ext cx="12192001" cy="57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864" y="58597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Picture 7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377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0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1" cy="57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864" y="5867400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377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9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"/>
            <a:ext cx="12192000" cy="57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8657" y="5867029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86377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3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Divider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95959"/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864" y="5863772"/>
            <a:ext cx="1137136" cy="994228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Picture 7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377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7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5223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865" y="5863772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2" name="Picture 11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86377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5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00A1D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587" y="5859720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3" y="586377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00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00A1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865" y="5863772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86377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2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E21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E217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864" y="5863772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867400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3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Picture 8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6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Big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0"/>
            <a:ext cx="3324459" cy="2906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" y="0"/>
            <a:ext cx="3324457" cy="29066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9376" y="249289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5223AB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79376" y="378739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6" name="Picture 5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24724" cy="1770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706" y="0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Partner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  <p:pic>
        <p:nvPicPr>
          <p:cNvPr id="14" name="Picture 13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3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3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8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1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0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0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38544"/>
            <a:ext cx="10515600" cy="3767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684442"/>
            <a:ext cx="10192657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CED660AE-8F72-5944-9C00-6D1D1265774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7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6" r:id="rId2"/>
    <p:sldLayoutId id="2147483724" r:id="rId3"/>
    <p:sldLayoutId id="2147483729" r:id="rId4"/>
    <p:sldLayoutId id="2147483712" r:id="rId5"/>
    <p:sldLayoutId id="2147483722" r:id="rId6"/>
    <p:sldLayoutId id="2147483713" r:id="rId7"/>
    <p:sldLayoutId id="2147483721" r:id="rId8"/>
    <p:sldLayoutId id="2147483720" r:id="rId9"/>
    <p:sldLayoutId id="2147483651" r:id="rId10"/>
    <p:sldLayoutId id="2147483695" r:id="rId11"/>
    <p:sldLayoutId id="2147483696" r:id="rId12"/>
    <p:sldLayoutId id="2147483725" r:id="rId13"/>
    <p:sldLayoutId id="2147483718" r:id="rId14"/>
    <p:sldLayoutId id="2147483715" r:id="rId15"/>
    <p:sldLayoutId id="2147483716" r:id="rId16"/>
    <p:sldLayoutId id="2147483717" r:id="rId17"/>
    <p:sldLayoutId id="2147483704" r:id="rId18"/>
    <p:sldLayoutId id="2147483727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 spc="0">
          <a:solidFill>
            <a:schemeClr val="tx1"/>
          </a:solidFill>
          <a:latin typeface="+mj-lt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hyperlink" Target="http://www.clubdelecturetd.ca/personnel/pensez-accessibilite" TargetMode="Externa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3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ubdelecturetd.ca/personnel/prix-des-bibliotheques" TargetMode="External"/><Relationship Id="rId3" Type="http://schemas.openxmlformats.org/officeDocument/2006/relationships/slideLayout" Target="../slideLayouts/slideLayout11.xml"/><Relationship Id="rId7" Type="http://schemas.openxmlformats.org/officeDocument/2006/relationships/hyperlink" Target="mailto:clubtd-tdclub@bac-lac.gc.ca" TargetMode="Externa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hyperlink" Target="https://tdsrcstaff.cdn.prismic.io/tdsrcstaff/7c54bd82-e058-41a2-b0e7-ad38ccded7fa_FINAL+FR+Library+Awards+Application+Form+2022.docx" TargetMode="External"/><Relationship Id="rId5" Type="http://schemas.openxmlformats.org/officeDocument/2006/relationships/hyperlink" Target="https://www.clubdelecturetd.ca/personnel/prix-des-bibliotheques#QuiPeutSinscrireAuxPrixDesBibliothques" TargetMode="Externa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hyperlink" Target="mailto:ashley-ann.brooks@bac-lac.gc.ca" TargetMode="Externa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dsrcstaff.cdn.prismic.io/tdsrcstaff%2F6b0564cc-ab6d-4c54-af04-86e86913270f_tdsrc_fr_brandprimer_jan_07_2019.pdf" TargetMode="External"/><Relationship Id="rId3" Type="http://schemas.openxmlformats.org/officeDocument/2006/relationships/tags" Target="../tags/tag14.xml"/><Relationship Id="rId7" Type="http://schemas.openxmlformats.org/officeDocument/2006/relationships/hyperlink" Target="https://www.clubdelecturetd.ca/personnel/illustrations" TargetMode="Externa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303706"/>
            <a:ext cx="11226800" cy="21920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27049" y="2303706"/>
            <a:ext cx="10852151" cy="1292353"/>
          </a:xfrm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Critères d’évaluation</a:t>
            </a:r>
            <a:endParaRPr lang="fr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27049" y="3598206"/>
            <a:ext cx="10852151" cy="777193"/>
          </a:xfrm>
        </p:spPr>
        <p:txBody>
          <a:bodyPr>
            <a:normAutofit/>
          </a:bodyPr>
          <a:lstStyle/>
          <a:p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Prix des bibliothèques </a:t>
            </a: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2023</a:t>
            </a:r>
            <a:endParaRPr lang="fr-C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Critère d’évaluation n</a:t>
            </a:r>
            <a:r>
              <a:rPr lang="fr-CA" b="1" baseline="300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fr-CA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4 (suite) </a:t>
            </a:r>
            <a:endParaRPr lang="fr-CA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457200" y="1447801"/>
            <a:ext cx="11430000" cy="43550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228600">
            <a:spAutoFit/>
          </a:bodyPr>
          <a:lstStyle/>
          <a:p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Organisez des activités amusantes qui permettent :</a:t>
            </a:r>
          </a:p>
          <a:p>
            <a:endParaRPr lang="fr-CA" sz="20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d’enrichir le vocabulaire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CA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S’amuser </a:t>
            </a:r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avec les sons, l’alphabet, les syllabes, </a:t>
            </a:r>
            <a:r>
              <a:rPr lang="fr-C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mots qui riment, les synonymes, les antonymes, etc.</a:t>
            </a:r>
          </a:p>
          <a:p>
            <a:endParaRPr lang="fr-CA" sz="2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 développer 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les habiletés 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rédactionnelles et langagières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fr-CA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Inviter les enfants à écrire des mots, un texte individuel ou collectif (un mur à idées, la suite d’une histoire, un poème, une nouvelle, un cadavre exquis, etc.)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Inviter les enfants à lire une histoire ou leur création, à présenter une saynète ou un spectacle de marionnettes, à chanter ou à discuter</a:t>
            </a:r>
            <a:endParaRPr lang="fr-CA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6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Critère d’évaluation n</a:t>
            </a:r>
            <a:r>
              <a:rPr lang="fr-CA" b="1" baseline="300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fr-CA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4 (suite) </a:t>
            </a:r>
            <a:endParaRPr lang="fr-CA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457200" y="1447801"/>
            <a:ext cx="11430000" cy="4447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228600">
            <a:spAutoFit/>
          </a:bodyPr>
          <a:lstStyle/>
          <a:p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Organisez des activités amusantes qui permettent 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d’améliorer 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la compréhension 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écrite et orale :</a:t>
            </a:r>
            <a:endParaRPr lang="fr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CA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Poser des questions aux </a:t>
            </a:r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enfants sur ce </a:t>
            </a:r>
            <a:r>
              <a:rPr lang="fr-C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qu’ils viennent </a:t>
            </a:r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fr-C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lire, les inviter à dessiner ou à mimer ce qu’ils lisent ou entendent</a:t>
            </a:r>
            <a:endParaRPr lang="fr-CA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CA" sz="20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fr-C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cultiver </a:t>
            </a:r>
            <a:r>
              <a:rPr lang="fr-C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plaisir de la </a:t>
            </a:r>
            <a:r>
              <a:rPr lang="fr-C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lecture 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0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Lire un livre avant ou après une activité, lire </a:t>
            </a:r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fr-C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 instructions ou les règles d’un jeu, mettre le livre au cœur du jeu (domino littéraire, mot croisé autour d’un livre, construction d’une tour multicolore, parcours, etc.)</a:t>
            </a:r>
            <a:endParaRPr lang="fr-CA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 smtClean="0">
                <a:solidFill>
                  <a:srgbClr val="5223A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Critère d’évaluation</a:t>
            </a:r>
            <a:endParaRPr lang="fr-CA" b="1" dirty="0">
              <a:solidFill>
                <a:srgbClr val="5223A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990600" y="2057400"/>
            <a:ext cx="9571853" cy="923330"/>
          </a:xfrm>
          <a:prstGeom prst="rect">
            <a:avLst/>
          </a:prstGeom>
          <a:solidFill>
            <a:srgbClr val="B1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r>
              <a:rPr lang="fr-CA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Avoir tenu compte de l’</a:t>
            </a:r>
            <a:r>
              <a:rPr lang="fr-CA" sz="2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inclusivité</a:t>
            </a:r>
            <a:endParaRPr lang="fr-CA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525177" y="1572860"/>
            <a:ext cx="2895600" cy="66172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37160" rIns="91440" bIns="91440" anchor="ctr" anchorCtr="0">
            <a:spAutoFit/>
          </a:bodyPr>
          <a:lstStyle/>
          <a:p>
            <a:pPr lvl="0" algn="ctr"/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en-US" sz="2800" b="1" cap="small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 5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rré corné 2"/>
          <p:cNvSpPr/>
          <p:nvPr>
            <p:custDataLst>
              <p:tags r:id="rId4"/>
            </p:custDataLst>
          </p:nvPr>
        </p:nvSpPr>
        <p:spPr>
          <a:xfrm>
            <a:off x="1600199" y="3581400"/>
            <a:ext cx="8962253" cy="2362200"/>
          </a:xfrm>
          <a:prstGeom prst="foldedCorner">
            <a:avLst/>
          </a:prstGeom>
          <a:solidFill>
            <a:srgbClr val="E21776"/>
          </a:solidFill>
          <a:ln>
            <a:solidFill>
              <a:srgbClr val="E21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Vous pouvez rendre vos activités, vos collections et vos services accessibles à toutes les familles en adoptant une approche inclusive. De petites actions peuvent faire une grande différence pour les usagers.</a:t>
            </a:r>
          </a:p>
          <a:p>
            <a:endPara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 section </a:t>
            </a:r>
            <a:r>
              <a:rPr lang="fr-CA" dirty="0" smtClean="0">
                <a:ln w="3175"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Accessibilité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 de notre site Web donne des idées et propose des ressources.</a:t>
            </a:r>
          </a:p>
        </p:txBody>
      </p:sp>
    </p:spTree>
    <p:extLst>
      <p:ext uri="{BB962C8B-B14F-4D97-AF65-F5344CB8AC3E}">
        <p14:creationId xmlns:p14="http://schemas.microsoft.com/office/powerpoint/2010/main" val="5109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7689" y="228600"/>
            <a:ext cx="10515600" cy="1292353"/>
          </a:xfrm>
        </p:spPr>
        <p:txBody>
          <a:bodyPr/>
          <a:lstStyle/>
          <a:p>
            <a:r>
              <a:rPr lang="fr-CA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Modalités d’inscription</a:t>
            </a:r>
            <a:endParaRPr lang="fr-CA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22791" y="1520953"/>
            <a:ext cx="11085396" cy="40934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Vérifiez d’abord si votre bibliothèque est 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admissible</a:t>
            </a:r>
            <a:endParaRPr lang="fr-CA" sz="2200" dirty="0" smtClean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Remplissez </a:t>
            </a:r>
            <a:r>
              <a:rPr lang="fr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 </a:t>
            </a:r>
            <a:r>
              <a:rPr lang="fr-CA" sz="2200" u="sng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formulaire d’inscription</a:t>
            </a:r>
            <a:r>
              <a:rPr lang="fr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pour 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2023</a:t>
            </a:r>
            <a:endParaRPr lang="fr-CA" sz="2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Joignez un texte d’au plus 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2 000</a:t>
            </a:r>
            <a:r>
              <a:rPr lang="fr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mots présentant votre 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programme estival </a:t>
            </a:r>
            <a:r>
              <a:rPr lang="fr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pour le Club de 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2023</a:t>
            </a:r>
            <a:endParaRPr lang="fr-CA" sz="2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Incluez des </a:t>
            </a:r>
            <a:r>
              <a:rPr lang="fr-CA" sz="2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documents </a:t>
            </a:r>
            <a:r>
              <a:rPr lang="fr-CA" sz="22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d’appui</a:t>
            </a:r>
            <a:r>
              <a:rPr lang="fr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(photos/images </a:t>
            </a:r>
            <a:r>
              <a:rPr lang="fr-CA" sz="2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ou</a:t>
            </a:r>
            <a:r>
              <a:rPr lang="fr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une courte vidéo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CA" sz="2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Envoyez le tout à </a:t>
            </a:r>
            <a:r>
              <a:rPr lang="en-US" u="sng" dirty="0">
                <a:effectLst/>
                <a:hlinkClick r:id="rId7"/>
              </a:rPr>
              <a:t>clubtd-tdclub@bac-lac.gc.ca</a:t>
            </a:r>
            <a:r>
              <a:rPr lang="fr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fr-CA" sz="2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d’ici</a:t>
            </a:r>
            <a:r>
              <a:rPr lang="fr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fr-CA" sz="2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fr-CA" sz="22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fr-CA" sz="2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novembre </a:t>
            </a:r>
            <a:r>
              <a:rPr lang="fr-CA" sz="22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2023</a:t>
            </a:r>
            <a:endParaRPr lang="fr-CA" sz="2200" dirty="0" smtClean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Visitez la page des 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Prix des bibliothèques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pour toute autre information</a:t>
            </a:r>
            <a:endParaRPr lang="fr-CA" sz="2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15949" y="2359198"/>
            <a:ext cx="11241998" cy="2206943"/>
          </a:xfrm>
          <a:prstGeom prst="rect">
            <a:avLst/>
          </a:prstGeom>
          <a:solidFill>
            <a:srgbClr val="00A1DE"/>
          </a:solidFill>
          <a:ln>
            <a:solidFill>
              <a:srgbClr val="00A1DE"/>
            </a:solidFill>
          </a:ln>
        </p:spPr>
      </p:pic>
      <p:sp>
        <p:nvSpPr>
          <p:cNvPr id="7" name="Titr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Des questions?</a:t>
            </a:r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Communiquez avec </a:t>
            </a:r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Ashley-Ann </a:t>
            </a:r>
            <a:r>
              <a:rPr lang="fr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Brooks</a:t>
            </a:r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646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Critères</a:t>
            </a:r>
            <a:r>
              <a:rPr lang="en-US" b="1" dirty="0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d’évaluation</a:t>
            </a:r>
            <a:endParaRPr lang="fr-CA" b="1" dirty="0">
              <a:solidFill>
                <a:srgbClr val="00A1D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685800" y="1600200"/>
            <a:ext cx="107441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description de votre programme et les documents d’appui </a:t>
            </a:r>
            <a:r>
              <a:rPr lang="fr-CA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doivent clairement démontrer</a:t>
            </a:r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que votre bibliothèque :</a:t>
            </a:r>
          </a:p>
          <a:p>
            <a:endParaRPr lang="fr-CA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1950" indent="-361950"/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 a offert le programme du </a:t>
            </a:r>
            <a:r>
              <a:rPr lang="fr-CA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Club de lecture d’été TD </a:t>
            </a:r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pendant au moins six semaines</a:t>
            </a:r>
          </a:p>
          <a:p>
            <a:pPr marL="361950" indent="-361950"/>
            <a:endParaRPr lang="fr-CA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1950" indent="-36195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respecté les lignes directrices sur l’image de marque du Club</a:t>
            </a:r>
          </a:p>
          <a:p>
            <a:pPr marL="361950" indent="-361950"/>
            <a:endParaRPr lang="fr-CA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1950" indent="-36195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mis en place des stratégies inventives, efficaces et originales pour motiver les enfants à lire, et a déployé des efforts en ce sens</a:t>
            </a:r>
          </a:p>
          <a:p>
            <a:pPr marL="361950" indent="-361950"/>
            <a:endParaRPr lang="fr-CA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1950" indent="-36195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</a:t>
            </a:r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a offert des activités étroitement liées à la lecture ou à la </a:t>
            </a:r>
            <a:r>
              <a:rPr lang="fr-CA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littératie</a:t>
            </a:r>
            <a:endParaRPr lang="fr-CA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1950" indent="-361950"/>
            <a:endParaRPr lang="fr-CA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1950" indent="-36195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</a:t>
            </a:r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a tenu compte de l’</a:t>
            </a:r>
            <a:r>
              <a:rPr lang="fr-CA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inclusivité</a:t>
            </a:r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(voyez la section Accessibilité de notre site Web</a:t>
            </a:r>
            <a:r>
              <a:rPr lang="fr-C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Critères</a:t>
            </a:r>
            <a:r>
              <a:rPr lang="en-US" b="1" dirty="0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d’évaluation</a:t>
            </a:r>
            <a:endParaRPr lang="fr-CA" b="1" dirty="0">
              <a:solidFill>
                <a:srgbClr val="00A1D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1201008" y="1996712"/>
            <a:ext cx="9706658" cy="24468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A1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228600">
            <a:spAutoFit/>
          </a:bodyPr>
          <a:lstStyle/>
          <a:p>
            <a:r>
              <a:rPr lang="fr-CA" sz="3000" dirty="0" smtClean="0">
                <a:latin typeface="Verdana" panose="020B0604030504040204" pitchFamily="34" charset="0"/>
                <a:ea typeface="Verdana" panose="020B0604030504040204" pitchFamily="34" charset="0"/>
              </a:rPr>
              <a:t>Les pages suivantes présentent les critères d’évaluation qui guident le travail des jurés des Prix des bibliothèques, ainsi que des conseils pour enrichir votre candidature.</a:t>
            </a:r>
          </a:p>
        </p:txBody>
      </p:sp>
    </p:spTree>
    <p:extLst>
      <p:ext uri="{BB962C8B-B14F-4D97-AF65-F5344CB8AC3E}">
        <p14:creationId xmlns:p14="http://schemas.microsoft.com/office/powerpoint/2010/main" val="1003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Critère d’évaluation</a:t>
            </a:r>
            <a:endParaRPr lang="fr-CA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990600" y="2057400"/>
            <a:ext cx="9571853" cy="1292662"/>
          </a:xfrm>
          <a:prstGeom prst="rect">
            <a:avLst/>
          </a:prstGeom>
          <a:solidFill>
            <a:srgbClr val="B1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r>
              <a:rPr lang="fr-CA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Avoir </a:t>
            </a:r>
            <a:r>
              <a:rPr lang="fr-CA" sz="2400" dirty="0">
                <a:latin typeface="Verdana" panose="020B0604030504040204" pitchFamily="34" charset="0"/>
                <a:ea typeface="Verdana" panose="020B0604030504040204" pitchFamily="34" charset="0"/>
              </a:rPr>
              <a:t>offert le </a:t>
            </a:r>
            <a:r>
              <a:rPr lang="fr-C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programme du </a:t>
            </a:r>
            <a:r>
              <a:rPr lang="fr-CA" sz="2400" b="1" dirty="0">
                <a:latin typeface="Verdana" panose="020B0604030504040204" pitchFamily="34" charset="0"/>
                <a:ea typeface="Verdana" panose="020B0604030504040204" pitchFamily="34" charset="0"/>
              </a:rPr>
              <a:t>Club de lecture d’été </a:t>
            </a:r>
            <a:r>
              <a:rPr lang="fr-CA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TD</a:t>
            </a:r>
            <a:r>
              <a:rPr lang="fr-CA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pendant </a:t>
            </a:r>
            <a:r>
              <a:rPr lang="fr-CA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au moins six semaines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525177" y="1572860"/>
            <a:ext cx="2895600" cy="66172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37160" rIns="91440" bIns="91440" anchor="ctr" anchorCtr="0">
            <a:spAutoFit/>
          </a:bodyPr>
          <a:lstStyle/>
          <a:p>
            <a:pPr lvl="0" algn="ctr"/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en-US" sz="2800" b="1" cap="smal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 1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rré corné 2"/>
          <p:cNvSpPr/>
          <p:nvPr>
            <p:custDataLst>
              <p:tags r:id="rId4"/>
            </p:custDataLst>
          </p:nvPr>
        </p:nvSpPr>
        <p:spPr>
          <a:xfrm>
            <a:off x="1600200" y="3581400"/>
            <a:ext cx="8962252" cy="2286000"/>
          </a:xfrm>
          <a:prstGeom prst="foldedCorner">
            <a:avLst/>
          </a:prstGeom>
          <a:solidFill>
            <a:srgbClr val="E21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Utilisez le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nom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du Club au complet dans vos communications : </a:t>
            </a: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Club 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 lecture d’été </a:t>
            </a: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TD.</a:t>
            </a:r>
          </a:p>
          <a:p>
            <a:endParaRPr lang="fr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Indiquez la durée de votre programme et précisez la date du lancement et la date de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clôture.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 smtClean="0">
                <a:solidFill>
                  <a:srgbClr val="5223A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Critère d’évaluation</a:t>
            </a:r>
            <a:endParaRPr lang="fr-CA" b="1" dirty="0">
              <a:solidFill>
                <a:srgbClr val="5223A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990600" y="2057400"/>
            <a:ext cx="9571853" cy="1292662"/>
          </a:xfrm>
          <a:prstGeom prst="rect">
            <a:avLst/>
          </a:prstGeom>
          <a:solidFill>
            <a:srgbClr val="B1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r>
              <a:rPr lang="fr-CA" sz="2400" dirty="0">
                <a:latin typeface="Verdana" panose="020B0604030504040204" pitchFamily="34" charset="0"/>
                <a:ea typeface="Verdana" panose="020B0604030504040204" pitchFamily="34" charset="0"/>
              </a:rPr>
              <a:t>Avoir respecté les lignes directrices sur l’</a:t>
            </a:r>
            <a:r>
              <a:rPr lang="fr-CA" sz="2400" b="1" dirty="0">
                <a:latin typeface="Verdana" panose="020B0604030504040204" pitchFamily="34" charset="0"/>
                <a:ea typeface="Verdana" panose="020B0604030504040204" pitchFamily="34" charset="0"/>
              </a:rPr>
              <a:t>image de marque du Club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525177" y="1572860"/>
            <a:ext cx="2895600" cy="66172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37160" rIns="91440" bIns="91440" anchor="ctr" anchorCtr="0">
            <a:spAutoFit/>
          </a:bodyPr>
          <a:lstStyle/>
          <a:p>
            <a:pPr lvl="0" algn="ctr"/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en-US" sz="2800" b="1" cap="small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 2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rré corné 2"/>
          <p:cNvSpPr/>
          <p:nvPr>
            <p:custDataLst>
              <p:tags r:id="rId4"/>
            </p:custDataLst>
          </p:nvPr>
        </p:nvSpPr>
        <p:spPr>
          <a:xfrm>
            <a:off x="1600200" y="3581400"/>
            <a:ext cx="8962252" cy="2362200"/>
          </a:xfrm>
          <a:prstGeom prst="foldedCorner">
            <a:avLst/>
          </a:prstGeom>
          <a:solidFill>
            <a:srgbClr val="E21776"/>
          </a:solidFill>
          <a:ln>
            <a:solidFill>
              <a:srgbClr val="E21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Vous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créez des affiches, des feuilles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d’inscription ou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des vidéos?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Utilisez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le</a:t>
            </a:r>
            <a:r>
              <a:rPr lang="fr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s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 logo</a:t>
            </a:r>
            <a:r>
              <a:rPr lang="fr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s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du Club et les images de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l’illustrateur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Consultez également les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lignes directrices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Critère d’évaluation</a:t>
            </a:r>
            <a:endParaRPr lang="fr-CA" b="1" dirty="0">
              <a:solidFill>
                <a:srgbClr val="E217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990600" y="2057400"/>
            <a:ext cx="9571853" cy="1661993"/>
          </a:xfrm>
          <a:prstGeom prst="rect">
            <a:avLst/>
          </a:prstGeom>
          <a:solidFill>
            <a:srgbClr val="B1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r>
              <a:rPr lang="fr-C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Avoir </a:t>
            </a:r>
            <a:r>
              <a:rPr lang="fr-C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 en place des </a:t>
            </a:r>
            <a:r>
              <a:rPr lang="fr-C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stratégies </a:t>
            </a:r>
            <a:r>
              <a:rPr lang="fr-C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inventives</a:t>
            </a:r>
            <a:r>
              <a:rPr lang="fr-C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efficaces et </a:t>
            </a:r>
            <a:r>
              <a:rPr lang="fr-C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originales</a:t>
            </a:r>
            <a:r>
              <a:rPr lang="fr-C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</a:t>
            </a:r>
            <a:r>
              <a:rPr lang="fr-C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motiver les enfants à lire, </a:t>
            </a:r>
            <a:r>
              <a:rPr lang="fr-C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avoir déployé des efforts </a:t>
            </a:r>
            <a:r>
              <a:rPr lang="fr-C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ce sens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525177" y="1572860"/>
            <a:ext cx="2895600" cy="66172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37160" rIns="91440" bIns="91440" anchor="ctr" anchorCtr="0">
            <a:spAutoFit/>
          </a:bodyPr>
          <a:lstStyle/>
          <a:p>
            <a:pPr lvl="0" algn="ctr"/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en-US" sz="2800" b="1" cap="small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 3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rré corné 2"/>
          <p:cNvSpPr/>
          <p:nvPr>
            <p:custDataLst>
              <p:tags r:id="rId4"/>
            </p:custDataLst>
          </p:nvPr>
        </p:nvSpPr>
        <p:spPr>
          <a:xfrm>
            <a:off x="1600199" y="3962400"/>
            <a:ext cx="8962253" cy="1981200"/>
          </a:xfrm>
          <a:prstGeom prst="foldedCorner">
            <a:avLst/>
          </a:prstGeom>
          <a:solidFill>
            <a:srgbClr val="E21776"/>
          </a:solidFill>
          <a:ln>
            <a:solidFill>
              <a:srgbClr val="E21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Faites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preuve de créativité lors de l’élaboration de votre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programme. </a:t>
            </a:r>
          </a:p>
          <a:p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Montrez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ce qui rend votre bibliothèque et son programme de lecture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uniques. Les éléments exceptionnels jouent un rôle majeur dans l’attribution des points.</a:t>
            </a:r>
            <a:endParaRPr lang="fr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0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Critère d’évaluation (suite)</a:t>
            </a:r>
            <a:endParaRPr lang="fr-CA" b="1" dirty="0">
              <a:solidFill>
                <a:srgbClr val="E217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990600" y="2057400"/>
            <a:ext cx="9571853" cy="1661993"/>
          </a:xfrm>
          <a:prstGeom prst="rect">
            <a:avLst/>
          </a:prstGeom>
          <a:solidFill>
            <a:srgbClr val="B1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r>
              <a:rPr lang="fr-C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Avoir </a:t>
            </a:r>
            <a:r>
              <a:rPr lang="fr-C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 </a:t>
            </a:r>
            <a:r>
              <a:rPr lang="fr-C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place des stratégies inventives, </a:t>
            </a:r>
            <a:r>
              <a:rPr lang="fr-C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efficaces</a:t>
            </a:r>
            <a:r>
              <a:rPr lang="fr-C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originales </a:t>
            </a:r>
            <a:r>
              <a:rPr lang="fr-C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</a:t>
            </a:r>
            <a:r>
              <a:rPr lang="fr-C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motiver les enfants à lire, </a:t>
            </a:r>
            <a:r>
              <a:rPr lang="fr-C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</a:t>
            </a:r>
            <a:r>
              <a:rPr lang="fr-C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avoir déployé des efforts en ce sens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525177" y="1572860"/>
            <a:ext cx="2895600" cy="66172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37160" rIns="91440" bIns="91440" anchor="ctr" anchorCtr="0">
            <a:spAutoFit/>
          </a:bodyPr>
          <a:lstStyle/>
          <a:p>
            <a:pPr lvl="0" algn="ctr"/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en-US" sz="2800" b="1" cap="small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 3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rré corné 2"/>
          <p:cNvSpPr/>
          <p:nvPr>
            <p:custDataLst>
              <p:tags r:id="rId4"/>
            </p:custDataLst>
          </p:nvPr>
        </p:nvSpPr>
        <p:spPr>
          <a:xfrm>
            <a:off x="1600199" y="3962400"/>
            <a:ext cx="8962253" cy="1981200"/>
          </a:xfrm>
          <a:prstGeom prst="foldedCorner">
            <a:avLst/>
          </a:prstGeom>
          <a:solidFill>
            <a:srgbClr val="E21776"/>
          </a:solidFill>
          <a:ln>
            <a:solidFill>
              <a:srgbClr val="E21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Illustrez comment votre programme estival est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couronné de succès et atteint son objectif de motiver les jeunes à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lire.</a:t>
            </a:r>
          </a:p>
          <a:p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avec flèche vers le bas 5"/>
          <p:cNvSpPr/>
          <p:nvPr>
            <p:custDataLst>
              <p:tags r:id="rId5"/>
            </p:custDataLst>
          </p:nvPr>
        </p:nvSpPr>
        <p:spPr>
          <a:xfrm>
            <a:off x="2514600" y="6254055"/>
            <a:ext cx="6781800" cy="603766"/>
          </a:xfrm>
          <a:prstGeom prst="downArrowCallout">
            <a:avLst/>
          </a:prstGeom>
          <a:ln>
            <a:solidFill>
              <a:srgbClr val="00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Des exemples sont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proposés à la page suivante. 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Critère d’évaluation n</a:t>
            </a:r>
            <a:r>
              <a:rPr lang="fr-CA" b="1" baseline="30000" dirty="0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fr-CA" b="1" dirty="0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3</a:t>
            </a:r>
            <a:endParaRPr lang="fr-CA" b="1" dirty="0">
              <a:solidFill>
                <a:srgbClr val="E217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457200" y="1447801"/>
            <a:ext cx="11430000" cy="44781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228600">
            <a:spAutoFit/>
          </a:bodyPr>
          <a:lstStyle/>
          <a:p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Voici quelques exemples pour illustrer l’efficacité de votre programme :</a:t>
            </a:r>
            <a:endParaRPr lang="fr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Des commentaires 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ou réactions </a:t>
            </a:r>
            <a:r>
              <a:rPr lang="fr-C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parents et des enfants </a:t>
            </a:r>
            <a:r>
              <a:rPr lang="fr-C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démontrent un enthousiasme accru pour la </a:t>
            </a:r>
            <a:r>
              <a:rPr lang="fr-C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lecture chez les jeunes, une amélioration de leurs compétences en lecture ou des changements dans leurs habitudes de lecture grâce aux activités du Club.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Recueillez tous les bons commentaires sur votre programme et son impact sur les jeunes et leur famille. Citez-les ou prenez-les en photo ou en vidéo pour appuyer votre candidature.</a:t>
            </a:r>
            <a:endParaRPr lang="fr-CA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fr-CA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statistiques</a:t>
            </a:r>
            <a:r>
              <a:rPr lang="fr-C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incluent le </a:t>
            </a:r>
            <a:r>
              <a:rPr lang="fr-C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nombre de visites en bibliothèque, de </a:t>
            </a:r>
            <a:r>
              <a:rPr lang="fr-C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participants </a:t>
            </a:r>
            <a:r>
              <a:rPr lang="fr-C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aux activités, de livres lus, d’heures de lecture, etc. </a:t>
            </a:r>
          </a:p>
        </p:txBody>
      </p:sp>
    </p:spTree>
    <p:extLst>
      <p:ext uri="{BB962C8B-B14F-4D97-AF65-F5344CB8AC3E}">
        <p14:creationId xmlns:p14="http://schemas.microsoft.com/office/powerpoint/2010/main" val="62493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Critère d’évaluation</a:t>
            </a:r>
            <a:endParaRPr lang="fr-CA" b="1" dirty="0">
              <a:solidFill>
                <a:srgbClr val="00A1D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990600" y="2057400"/>
            <a:ext cx="9571853" cy="1292662"/>
          </a:xfrm>
          <a:prstGeom prst="rect">
            <a:avLst/>
          </a:prstGeom>
          <a:solidFill>
            <a:srgbClr val="B1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r>
              <a:rPr lang="fr-C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Avoir </a:t>
            </a:r>
            <a:r>
              <a:rPr lang="fr-C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offert des </a:t>
            </a:r>
            <a:r>
              <a:rPr lang="fr-C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activités du Club </a:t>
            </a:r>
            <a:r>
              <a:rPr lang="fr-C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clairement liées à </a:t>
            </a:r>
            <a:r>
              <a:rPr lang="fr-C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lecture ou </a:t>
            </a:r>
            <a:r>
              <a:rPr lang="fr-C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à la </a:t>
            </a:r>
            <a:r>
              <a:rPr lang="fr-CA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littératie</a:t>
            </a:r>
            <a:endParaRPr lang="fr-CA" sz="2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525177" y="1572860"/>
            <a:ext cx="2895600" cy="66172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37160" rIns="91440" bIns="91440" anchor="ctr" anchorCtr="0">
            <a:spAutoFit/>
          </a:bodyPr>
          <a:lstStyle/>
          <a:p>
            <a:pPr lvl="0" algn="ctr"/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en-US" sz="2800" b="1" cap="small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 4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rré corné 2"/>
          <p:cNvSpPr/>
          <p:nvPr>
            <p:custDataLst>
              <p:tags r:id="rId4"/>
            </p:custDataLst>
          </p:nvPr>
        </p:nvSpPr>
        <p:spPr>
          <a:xfrm>
            <a:off x="1600199" y="3962400"/>
            <a:ext cx="8962253" cy="1981200"/>
          </a:xfrm>
          <a:prstGeom prst="foldedCorner">
            <a:avLst/>
          </a:prstGeom>
          <a:solidFill>
            <a:srgbClr val="E21776"/>
          </a:solidFill>
          <a:ln>
            <a:solidFill>
              <a:srgbClr val="E21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N’oubliez pas qu’il s’agit d’un club de lecture.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livres et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fr-C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littératie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devraient être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une priorité de votre programme.</a:t>
            </a:r>
          </a:p>
          <a:p>
            <a:endParaRPr lang="fr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Intégrez la lecture de façon ludique à vos bricolages et à vos jeux. 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avec flèche vers le bas 8"/>
          <p:cNvSpPr/>
          <p:nvPr>
            <p:custDataLst>
              <p:tags r:id="rId5"/>
            </p:custDataLst>
          </p:nvPr>
        </p:nvSpPr>
        <p:spPr>
          <a:xfrm>
            <a:off x="2514600" y="6254055"/>
            <a:ext cx="6781800" cy="603766"/>
          </a:xfrm>
          <a:prstGeom prst="downArrowCallout">
            <a:avLst/>
          </a:prstGeom>
          <a:ln>
            <a:solidFill>
              <a:srgbClr val="00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Des exemples sont proposés dans les pages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suivantes. 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DSRC_EN+FR_PPT_Template_-_2019">
  <a:themeElements>
    <a:clrScheme name="Personnalisé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B0AB"/>
      </a:accent1>
      <a:accent2>
        <a:srgbClr val="00A1DE"/>
      </a:accent2>
      <a:accent3>
        <a:srgbClr val="522398"/>
      </a:accent3>
      <a:accent4>
        <a:srgbClr val="E21776"/>
      </a:accent4>
      <a:accent5>
        <a:srgbClr val="A9CFEA"/>
      </a:accent5>
      <a:accent6>
        <a:srgbClr val="A6D4DA"/>
      </a:accent6>
      <a:hlink>
        <a:srgbClr val="FFFFFF"/>
      </a:hlink>
      <a:folHlink>
        <a:srgbClr val="FFFFFF"/>
      </a:folHlink>
    </a:clrScheme>
    <a:fontScheme name="TDSRC Fonts">
      <a:majorFont>
        <a:latin typeface="Mikado Bold"/>
        <a:ea typeface=""/>
        <a:cs typeface=""/>
      </a:majorFont>
      <a:minorFont>
        <a:latin typeface="Mikad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3DE8C36-86CF-4DF4-A362-D05919618095}" vid="{02B04DC8-BAEF-4198-B295-06D6E76070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5341ffb6-9f44-4f1b-9ccc-ac841d6afe01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ApprovalStatus xmlns="588dd58b-c235-4de7-be6d-a821336e58b0" xsi:nil="true"/>
    <BLApprovers xmlns="588dd58b-c235-4de7-be6d-a821336e58b0" xsi:nil="true"/>
    <BLApprovalHistory xmlns="588dd58b-c235-4de7-be6d-a821336e58b0" xsi:nil="true"/>
    <BLApprovalDate xmlns="588dd58b-c235-4de7-be6d-a821336e58b0" xsi:nil="true"/>
    <_dlc_DocId xmlns="9c7b64a9-7dcb-496c-9b16-ac5eef1d54ce">LAC4ACC-507521486-27850</_dlc_DocId>
    <_dlc_DocIdUrl xmlns="9c7b64a9-7dcb-496c-9b16-ac5eef1d54ce">
      <Url>http://collaboration/sites/access/TDSRC/_layouts/15/DocIdRedir.aspx?ID=LAC4ACC-507521486-27850</Url>
      <Description>LAC4ACC-507521486-27850</Description>
    </_dlc_DocIdUrl>
    <IconOverlay xmlns="http://schemas.microsoft.com/sharepoint/v4" xsi:nil="true"/>
    <Document_x0020_Category xmlns="6c2bb89f-a306-4043-9a07-9a2c8d0b486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0B1527254601469524AC7281A896A4" ma:contentTypeVersion="27" ma:contentTypeDescription="Create a new document." ma:contentTypeScope="" ma:versionID="2c8aa2f48f9fd57730f023197dcba701">
  <xsd:schema xmlns:xsd="http://www.w3.org/2001/XMLSchema" xmlns:xs="http://www.w3.org/2001/XMLSchema" xmlns:p="http://schemas.microsoft.com/office/2006/metadata/properties" xmlns:ns2="588dd58b-c235-4de7-be6d-a821336e58b0" xmlns:ns3="6c2bb89f-a306-4043-9a07-9a2c8d0b4862" xmlns:ns4="8eb1f6f2-9b9d-4b77-bc0c-8cd5e0b5ef69" xmlns:ns5="9c7b64a9-7dcb-496c-9b16-ac5eef1d54ce" xmlns:ns6="http://schemas.microsoft.com/sharepoint/v4" targetNamespace="http://schemas.microsoft.com/office/2006/metadata/properties" ma:root="true" ma:fieldsID="ca2ece40e0dc9c87706ac385696d7e40" ns2:_="" ns3:_="" ns4:_="" ns5:_="" ns6:_="">
    <xsd:import namespace="588dd58b-c235-4de7-be6d-a821336e58b0"/>
    <xsd:import namespace="6c2bb89f-a306-4043-9a07-9a2c8d0b4862"/>
    <xsd:import namespace="8eb1f6f2-9b9d-4b77-bc0c-8cd5e0b5ef69"/>
    <xsd:import namespace="9c7b64a9-7dcb-496c-9b16-ac5eef1d54c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BLApprovalDate" minOccurs="0"/>
                <xsd:element ref="ns2:BLApprovalHistory" minOccurs="0"/>
                <xsd:element ref="ns2:BLApprovalStatus" minOccurs="0"/>
                <xsd:element ref="ns2:BLApprovers" minOccurs="0"/>
                <xsd:element ref="ns4:SharedWithUsers" minOccurs="0"/>
                <xsd:element ref="ns3:Document_x0020_Category" minOccurs="0"/>
                <xsd:element ref="ns5:_dlc_DocId" minOccurs="0"/>
                <xsd:element ref="ns5:_dlc_DocIdUrl" minOccurs="0"/>
                <xsd:element ref="ns5:_dlc_DocIdPersistId" minOccurs="0"/>
                <xsd:element ref="ns6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dd58b-c235-4de7-be6d-a821336e58b0" elementFormDefault="qualified">
    <xsd:import namespace="http://schemas.microsoft.com/office/2006/documentManagement/types"/>
    <xsd:import namespace="http://schemas.microsoft.com/office/infopath/2007/PartnerControls"/>
    <xsd:element name="BLApprovalDate" ma:index="2" nillable="true" ma:displayName="Review-Approval Date" ma:format="DateOnly" ma:internalName="BLApprovalDate">
      <xsd:simpleType>
        <xsd:restriction base="dms:DateTime"/>
      </xsd:simpleType>
    </xsd:element>
    <xsd:element name="BLApprovalHistory" ma:index="3" nillable="true" ma:displayName="Review-Approval History" ma:internalName="BLApprovalHistory">
      <xsd:simpleType>
        <xsd:restriction base="dms:Note">
          <xsd:maxLength value="255"/>
        </xsd:restriction>
      </xsd:simpleType>
    </xsd:element>
    <xsd:element name="BLApprovalStatus" ma:index="4" nillable="true" ma:displayName="Review-Approval Status" ma:internalName="BLApprovalStatus">
      <xsd:simpleType>
        <xsd:restriction base="dms:Text">
          <xsd:maxLength value="255"/>
        </xsd:restriction>
      </xsd:simpleType>
    </xsd:element>
    <xsd:element name="BLApprovers" ma:index="5" nillable="true" ma:displayName="Reviewers-Approvers" ma:internalName="BLApprover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bb89f-a306-4043-9a07-9a2c8d0b4862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9" nillable="true" ma:displayName="Document Category" ma:list="{4d186573-6fc2-458c-be6e-1f805ee63a08}" ma:internalName="Document_x0020_Category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1f6f2-9b9d-4b77-bc0c-8cd5e0b5ef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b64a9-7dcb-496c-9b16-ac5eef1d54ce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0F7A0FC-F347-4FC6-92F2-9C221233EB7E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017D0EB0-EA6C-4E20-B608-D9CBA1E36B00}">
  <ds:schemaRefs>
    <ds:schemaRef ds:uri="http://schemas.microsoft.com/office/2006/documentManagement/types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88dd58b-c235-4de7-be6d-a821336e58b0"/>
    <ds:schemaRef ds:uri="9c7b64a9-7dcb-496c-9b16-ac5eef1d54ce"/>
    <ds:schemaRef ds:uri="http://schemas.microsoft.com/office/2006/metadata/properties"/>
    <ds:schemaRef ds:uri="6c2bb89f-a306-4043-9a07-9a2c8d0b4862"/>
    <ds:schemaRef ds:uri="8eb1f6f2-9b9d-4b77-bc0c-8cd5e0b5ef69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E285F65-FD7B-4C89-9D07-EF2ACE8236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dd58b-c235-4de7-be6d-a821336e58b0"/>
    <ds:schemaRef ds:uri="6c2bb89f-a306-4043-9a07-9a2c8d0b4862"/>
    <ds:schemaRef ds:uri="8eb1f6f2-9b9d-4b77-bc0c-8cd5e0b5ef69"/>
    <ds:schemaRef ds:uri="9c7b64a9-7dcb-496c-9b16-ac5eef1d54ce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00048AD-F8DE-4D5E-B2E3-220FA7CDD17B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FF9B24A2-BD64-4607-AF18-305BE7D2142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9492</TotalTime>
  <Words>959</Words>
  <Application>Microsoft Office PowerPoint</Application>
  <PresentationFormat>Grand écran</PresentationFormat>
  <Paragraphs>107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Verdana</vt:lpstr>
      <vt:lpstr>Mikado Medium</vt:lpstr>
      <vt:lpstr>Courier New</vt:lpstr>
      <vt:lpstr>Arial</vt:lpstr>
      <vt:lpstr>Mikado Bold</vt:lpstr>
      <vt:lpstr>Calibri</vt:lpstr>
      <vt:lpstr>Mikado Regular</vt:lpstr>
      <vt:lpstr>TDSRC_EN+FR_PPT_Template_-_2019</vt:lpstr>
      <vt:lpstr>Critères d’évaluation</vt:lpstr>
      <vt:lpstr>Critères d’évaluation</vt:lpstr>
      <vt:lpstr>Critères d’évaluation</vt:lpstr>
      <vt:lpstr>Critère d’évaluation</vt:lpstr>
      <vt:lpstr>Critère d’évaluation</vt:lpstr>
      <vt:lpstr>Critère d’évaluation</vt:lpstr>
      <vt:lpstr>Critère d’évaluation (suite)</vt:lpstr>
      <vt:lpstr>Critère d’évaluation no 3</vt:lpstr>
      <vt:lpstr>Critère d’évaluation</vt:lpstr>
      <vt:lpstr>Critère d’évaluation no 4 (suite) </vt:lpstr>
      <vt:lpstr>Critère d’évaluation no 4 (suite) </vt:lpstr>
      <vt:lpstr>Critère d’évaluation</vt:lpstr>
      <vt:lpstr>Modalités d’inscription</vt:lpstr>
      <vt:lpstr>Des questions?</vt:lpstr>
    </vt:vector>
  </TitlesOfParts>
  <Company>Toronto Public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Topping</dc:creator>
  <cp:lastModifiedBy>Brooks, Ashley-Ann</cp:lastModifiedBy>
  <cp:revision>326</cp:revision>
  <cp:lastPrinted>2016-02-22T17:48:48Z</cp:lastPrinted>
  <dcterms:created xsi:type="dcterms:W3CDTF">2019-02-06T19:00:10Z</dcterms:created>
  <dcterms:modified xsi:type="dcterms:W3CDTF">2023-05-10T15:37:48Z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0x0101001F0B1527254601469524AC7281A896A4</vt:lpwstr>
  </property>
  <property fmtid="{D5CDD505-2E9C-101B-9397-08002B2CF9AE}" pid="3" name="_dlc_DocIdItemGuid">
    <vt:lpwstr>10951cd4-83a5-4392-b6df-f241de0fed82</vt:lpwstr>
  </property>
  <property fmtid="{D5CDD505-2E9C-101B-9397-08002B2CF9AE}" pid="4" name="HasAttachments">
    <vt:bool>false</vt:bool>
  </property>
</Properties>
</file>